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7" r:id="rId3"/>
    <p:sldId id="261" r:id="rId4"/>
    <p:sldId id="262" r:id="rId5"/>
    <p:sldId id="270" r:id="rId6"/>
    <p:sldId id="267" r:id="rId7"/>
    <p:sldId id="265" r:id="rId8"/>
    <p:sldId id="271" r:id="rId9"/>
    <p:sldId id="268" r:id="rId10"/>
    <p:sldId id="259" r:id="rId11"/>
    <p:sldId id="258" r:id="rId12"/>
    <p:sldId id="269" r:id="rId1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737" autoAdjust="0"/>
  </p:normalViewPr>
  <p:slideViewPr>
    <p:cSldViewPr>
      <p:cViewPr varScale="1">
        <p:scale>
          <a:sx n="93" d="100"/>
          <a:sy n="93" d="100"/>
        </p:scale>
        <p:origin x="-912" y="-96"/>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Palatino Linotype" pitchFamily="18" charset="0"/>
              </a:defRPr>
            </a:lvl1pPr>
          </a:lstStyle>
          <a:p>
            <a:endParaRPr lang="en-US"/>
          </a:p>
        </p:txBody>
      </p:sp>
      <p:sp>
        <p:nvSpPr>
          <p:cNvPr id="2867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Palatino Linotype" pitchFamily="18" charset="0"/>
              </a:defRPr>
            </a:lvl1pPr>
          </a:lstStyle>
          <a:p>
            <a:fld id="{73CF3987-DE55-4412-AB43-571D76128638}" type="datetimeFigureOut">
              <a:rPr lang="en-US"/>
              <a:pPr/>
              <a:t>9/30/2010</a:t>
            </a:fld>
            <a:endParaRPr lang="en-US"/>
          </a:p>
        </p:txBody>
      </p:sp>
      <p:sp>
        <p:nvSpPr>
          <p:cNvPr id="2867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Palatino Linotype" pitchFamily="18" charset="0"/>
              </a:defRPr>
            </a:lvl1pPr>
          </a:lstStyle>
          <a:p>
            <a:endParaRPr lang="en-US"/>
          </a:p>
        </p:txBody>
      </p:sp>
      <p:sp>
        <p:nvSpPr>
          <p:cNvPr id="2867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Palatino Linotype" pitchFamily="18" charset="0"/>
              </a:defRPr>
            </a:lvl1pPr>
          </a:lstStyle>
          <a:p>
            <a:fld id="{8496DEE5-7AE5-493D-9B32-E33A08EAC59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C17997F3-B515-4BA6-9E54-8084860CDC43}" type="datetimeFigureOut">
              <a:rPr lang="en-US"/>
              <a:pPr>
                <a:defRPr/>
              </a:pPr>
              <a:t>9/30/2010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448684D3-05E1-4E6F-B0C1-8A6ABCDDAC9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773B384-7038-4E90-971E-85ECBCC6A146}" type="slidenum">
              <a:rPr lang="en-US"/>
              <a:pPr fontAlgn="base">
                <a:spcBef>
                  <a:spcPct val="0"/>
                </a:spcBef>
                <a:spcAft>
                  <a:spcPct val="0"/>
                </a:spcAft>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C2DCACC-AA67-45DD-9EA2-6C6473A80689}" type="slidenum">
              <a:rPr lang="en-US"/>
              <a:pPr fontAlgn="base">
                <a:spcBef>
                  <a:spcPct val="0"/>
                </a:spcBef>
                <a:spcAft>
                  <a:spcPct val="0"/>
                </a:spcAft>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BC062E0-7B56-4DC5-B926-BFF4380A94D6}" type="datetimeFigureOut">
              <a:rPr lang="en-US"/>
              <a:pPr>
                <a:defRPr/>
              </a:pPr>
              <a:t>9/30/2010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41C384F-8C4F-416F-99A9-DFEF2EE4E65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76274A8-3967-486E-B365-F43B304F3022}" type="datetimeFigureOut">
              <a:rPr lang="en-US"/>
              <a:pPr>
                <a:defRPr/>
              </a:pPr>
              <a:t>9/30/2010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8ED36A-7E4A-461C-967F-235CF961AE5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B9B939C-2ECF-4C07-89C2-96C70836191C}" type="datetimeFigureOut">
              <a:rPr lang="en-US"/>
              <a:pPr>
                <a:defRPr/>
              </a:pPr>
              <a:t>9/30/2010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C556C5-6AF2-431F-BF96-06C159FD193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0AE139C-5618-4ED4-AEB0-CC5A9F2F9D89}" type="datetimeFigureOut">
              <a:rPr lang="en-US"/>
              <a:pPr>
                <a:defRPr/>
              </a:pPr>
              <a:t>9/30/2010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6E85844-F77C-4ABA-8795-D029780F13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E6EA15B-A58D-42B3-BF3D-32B5FC8A2CDB}" type="datetimeFigureOut">
              <a:rPr lang="en-US"/>
              <a:pPr>
                <a:defRPr/>
              </a:pPr>
              <a:t>9/30/2010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50DA8A0-494E-455B-BFD1-5AE40B7C42F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7C895E2-1A7E-47B1-B35F-6BCE3300407F}" type="datetimeFigureOut">
              <a:rPr lang="en-US"/>
              <a:pPr>
                <a:defRPr/>
              </a:pPr>
              <a:t>9/30/2010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022B798-7A74-4165-8F7D-EA23C4DFF19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DD054E4-9CE9-4AB8-BBE4-1AC6C5DAF234}" type="datetimeFigureOut">
              <a:rPr lang="en-US"/>
              <a:pPr>
                <a:defRPr/>
              </a:pPr>
              <a:t>9/30/2010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C9D1903-6B34-42E4-B7C6-675E82CF4D3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25DC88D-2162-42B3-9FBF-32D654280FC2}" type="datetimeFigureOut">
              <a:rPr lang="en-US"/>
              <a:pPr>
                <a:defRPr/>
              </a:pPr>
              <a:t>9/30/2010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34B51DF-F144-400B-A3F1-422B7697F3D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B738707-CA22-4267-A9DC-B57B7103224C}" type="datetimeFigureOut">
              <a:rPr lang="en-US"/>
              <a:pPr>
                <a:defRPr/>
              </a:pPr>
              <a:t>9/30/2010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0682C8C-36F0-44B0-9922-A60A0BB8595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923F65D-76BA-4FA2-8580-2BFDF1881408}" type="datetimeFigureOut">
              <a:rPr lang="en-US"/>
              <a:pPr>
                <a:defRPr/>
              </a:pPr>
              <a:t>9/30/2010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ECF5C44-3DA0-4FC0-A0FE-481F469E700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4E85236-1B55-40F5-A7BF-E47885285045}" type="datetimeFigureOut">
              <a:rPr lang="en-US"/>
              <a:pPr>
                <a:defRPr/>
              </a:pPr>
              <a:t>9/30/2010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32D1094-4F0E-4967-B5B4-9F257D020AF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B8FF9BB2-1E22-4FD6-980A-737BBFBBD3E2}" type="datetimeFigureOut">
              <a:rPr lang="en-US"/>
              <a:pPr>
                <a:defRPr/>
              </a:pPr>
              <a:t>9/30/2010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04B5ADDC-DB7E-4BB3-AABB-20434CF2A9B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Palatino Linotype" pitchFamily="18" charset="0"/>
        </a:defRPr>
      </a:lvl2pPr>
      <a:lvl3pPr algn="ctr" rtl="0" fontAlgn="base">
        <a:spcBef>
          <a:spcPct val="0"/>
        </a:spcBef>
        <a:spcAft>
          <a:spcPct val="0"/>
        </a:spcAft>
        <a:defRPr sz="4400">
          <a:solidFill>
            <a:schemeClr val="tx1"/>
          </a:solidFill>
          <a:latin typeface="Palatino Linotype" pitchFamily="18" charset="0"/>
        </a:defRPr>
      </a:lvl3pPr>
      <a:lvl4pPr algn="ctr" rtl="0" fontAlgn="base">
        <a:spcBef>
          <a:spcPct val="0"/>
        </a:spcBef>
        <a:spcAft>
          <a:spcPct val="0"/>
        </a:spcAft>
        <a:defRPr sz="4400">
          <a:solidFill>
            <a:schemeClr val="tx1"/>
          </a:solidFill>
          <a:latin typeface="Palatino Linotype" pitchFamily="18" charset="0"/>
        </a:defRPr>
      </a:lvl4pPr>
      <a:lvl5pPr algn="ctr" rtl="0" fontAlgn="base">
        <a:spcBef>
          <a:spcPct val="0"/>
        </a:spcBef>
        <a:spcAft>
          <a:spcPct val="0"/>
        </a:spcAft>
        <a:defRPr sz="4400">
          <a:solidFill>
            <a:schemeClr val="tx1"/>
          </a:solidFill>
          <a:latin typeface="Palatino Linotype" pitchFamily="18" charset="0"/>
        </a:defRPr>
      </a:lvl5pPr>
      <a:lvl6pPr marL="457200" algn="ctr" rtl="0" fontAlgn="base">
        <a:spcBef>
          <a:spcPct val="0"/>
        </a:spcBef>
        <a:spcAft>
          <a:spcPct val="0"/>
        </a:spcAft>
        <a:defRPr sz="4400">
          <a:solidFill>
            <a:schemeClr val="tx1"/>
          </a:solidFill>
          <a:latin typeface="Palatino Linotype" pitchFamily="18" charset="0"/>
        </a:defRPr>
      </a:lvl6pPr>
      <a:lvl7pPr marL="914400" algn="ctr" rtl="0" fontAlgn="base">
        <a:spcBef>
          <a:spcPct val="0"/>
        </a:spcBef>
        <a:spcAft>
          <a:spcPct val="0"/>
        </a:spcAft>
        <a:defRPr sz="4400">
          <a:solidFill>
            <a:schemeClr val="tx1"/>
          </a:solidFill>
          <a:latin typeface="Palatino Linotype" pitchFamily="18" charset="0"/>
        </a:defRPr>
      </a:lvl7pPr>
      <a:lvl8pPr marL="1371600" algn="ctr" rtl="0" fontAlgn="base">
        <a:spcBef>
          <a:spcPct val="0"/>
        </a:spcBef>
        <a:spcAft>
          <a:spcPct val="0"/>
        </a:spcAft>
        <a:defRPr sz="4400">
          <a:solidFill>
            <a:schemeClr val="tx1"/>
          </a:solidFill>
          <a:latin typeface="Palatino Linotype" pitchFamily="18" charset="0"/>
        </a:defRPr>
      </a:lvl8pPr>
      <a:lvl9pPr marL="1828800" algn="ctr" rtl="0" fontAlgn="base">
        <a:spcBef>
          <a:spcPct val="0"/>
        </a:spcBef>
        <a:spcAft>
          <a:spcPct val="0"/>
        </a:spcAft>
        <a:defRPr sz="4400">
          <a:solidFill>
            <a:schemeClr val="tx1"/>
          </a:solidFill>
          <a:latin typeface="Palatino Linotype" pitchFamily="18"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williamsoncounty-tn.go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steves@franklintn.gov" TargetMode="External"/><Relationship Id="rId2" Type="http://schemas.openxmlformats.org/officeDocument/2006/relationships/hyperlink" Target="mailto:chris.bridgewater@franklintn.gov"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mailto:barts@williamson-tn.or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franklintn.go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609600" y="2286000"/>
            <a:ext cx="7772400" cy="1470025"/>
          </a:xfrm>
        </p:spPr>
        <p:txBody>
          <a:bodyPr/>
          <a:lstStyle/>
          <a:p>
            <a:r>
              <a:rPr lang="en-US" sz="3200" smtClean="0"/>
              <a:t>City of Franklin </a:t>
            </a:r>
            <a:br>
              <a:rPr lang="en-US" sz="3200" smtClean="0"/>
            </a:br>
            <a:r>
              <a:rPr lang="en-US" sz="3200" smtClean="0"/>
              <a:t>Department of Building and Neighborhood Services</a:t>
            </a:r>
          </a:p>
        </p:txBody>
      </p:sp>
      <p:sp>
        <p:nvSpPr>
          <p:cNvPr id="3" name="Subtitle 2"/>
          <p:cNvSpPr>
            <a:spLocks noGrp="1"/>
          </p:cNvSpPr>
          <p:nvPr>
            <p:ph type="subTitle" idx="1"/>
          </p:nvPr>
        </p:nvSpPr>
        <p:spPr/>
        <p:txBody>
          <a:bodyPr rtlCol="0">
            <a:normAutofit lnSpcReduction="10000"/>
          </a:bodyPr>
          <a:lstStyle/>
          <a:p>
            <a:pPr fontAlgn="auto">
              <a:spcAft>
                <a:spcPts val="0"/>
              </a:spcAft>
              <a:buFont typeface="Arial" pitchFamily="34" charset="0"/>
              <a:buNone/>
              <a:defRPr/>
            </a:pPr>
            <a:r>
              <a:rPr lang="en-US" dirty="0" smtClean="0"/>
              <a:t>Transitioning from Private Sewage Disposal to Public Sanitary Sewer</a:t>
            </a:r>
          </a:p>
          <a:p>
            <a:pPr fontAlgn="auto">
              <a:spcAft>
                <a:spcPts val="0"/>
              </a:spcAft>
              <a:buFont typeface="Arial" pitchFamily="34" charset="0"/>
              <a:buNone/>
              <a:defRPr/>
            </a:pPr>
            <a:r>
              <a:rPr lang="en-US" sz="1500" dirty="0" smtClean="0"/>
              <a:t>September 30, 2010</a:t>
            </a:r>
            <a:endParaRPr lang="en-US" sz="1500" dirty="0"/>
          </a:p>
        </p:txBody>
      </p:sp>
      <p:pic>
        <p:nvPicPr>
          <p:cNvPr id="14339" name="Picture 3" descr="COF Logo2 7483 72dpi.jpg"/>
          <p:cNvPicPr>
            <a:picLocks noChangeAspect="1"/>
          </p:cNvPicPr>
          <p:nvPr/>
        </p:nvPicPr>
        <p:blipFill>
          <a:blip r:embed="rId3"/>
          <a:srcRect/>
          <a:stretch>
            <a:fillRect/>
          </a:stretch>
        </p:blipFill>
        <p:spPr bwMode="auto">
          <a:xfrm>
            <a:off x="3794125" y="223838"/>
            <a:ext cx="1682750" cy="1884362"/>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Williamson County Sewage Disposal Department</a:t>
            </a:r>
            <a:endParaRPr lang="en-US" dirty="0"/>
          </a:p>
        </p:txBody>
      </p:sp>
      <p:sp>
        <p:nvSpPr>
          <p:cNvPr id="25602" name="Content Placeholder 2"/>
          <p:cNvSpPr>
            <a:spLocks noGrp="1"/>
          </p:cNvSpPr>
          <p:nvPr>
            <p:ph idx="1"/>
          </p:nvPr>
        </p:nvSpPr>
        <p:spPr/>
        <p:txBody>
          <a:bodyPr/>
          <a:lstStyle/>
          <a:p>
            <a:r>
              <a:rPr lang="en-US" sz="2800" smtClean="0"/>
              <a:t>Located at 1320 W. Main St. in Franklin, TN</a:t>
            </a:r>
          </a:p>
          <a:p>
            <a:r>
              <a:rPr lang="en-US" sz="2800" smtClean="0"/>
              <a:t>Phone (615) 790-5751</a:t>
            </a:r>
          </a:p>
          <a:p>
            <a:r>
              <a:rPr lang="en-US" sz="2800" smtClean="0"/>
              <a:t>Website is </a:t>
            </a:r>
            <a:r>
              <a:rPr lang="en-US" sz="2800" smtClean="0">
                <a:hlinkClick r:id="rId2"/>
              </a:rPr>
              <a:t>www.williamsoncounty-tn.gov</a:t>
            </a:r>
            <a:endParaRPr lang="en-US" sz="2800" smtClean="0"/>
          </a:p>
          <a:p>
            <a:pPr lvl="1"/>
            <a:r>
              <a:rPr lang="en-US" smtClean="0"/>
              <a:t>Look for Sewage Disposal Department</a:t>
            </a:r>
          </a:p>
          <a:p>
            <a:pPr lvl="1"/>
            <a:r>
              <a:rPr lang="en-US" smtClean="0"/>
              <a:t>Regulations are available online – see section 32</a:t>
            </a:r>
          </a:p>
          <a:p>
            <a:r>
              <a:rPr lang="en-US" sz="2800" smtClean="0"/>
              <a:t>Technical Assistance permit</a:t>
            </a:r>
          </a:p>
          <a:p>
            <a:pPr lvl="1"/>
            <a:endParaRPr lang="en-US" smtClean="0"/>
          </a:p>
          <a:p>
            <a:pPr>
              <a:buFont typeface="Arial" charset="0"/>
              <a:buNone/>
            </a:pPr>
            <a:endParaRPr lang="en-US" smtClean="0"/>
          </a:p>
        </p:txBody>
      </p:sp>
      <p:pic>
        <p:nvPicPr>
          <p:cNvPr id="25603" name="Picture 3" descr="COF Logo2 7483 72dpi.jpg"/>
          <p:cNvPicPr>
            <a:picLocks noChangeAspect="1"/>
          </p:cNvPicPr>
          <p:nvPr/>
        </p:nvPicPr>
        <p:blipFill>
          <a:blip r:embed="rId3"/>
          <a:srcRect/>
          <a:stretch>
            <a:fillRect/>
          </a:stretch>
        </p:blipFill>
        <p:spPr bwMode="auto">
          <a:xfrm>
            <a:off x="457200" y="5564188"/>
            <a:ext cx="844550" cy="944562"/>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Abandonment of the Septic System</a:t>
            </a:r>
            <a:endParaRPr lang="en-US" dirty="0"/>
          </a:p>
        </p:txBody>
      </p:sp>
      <p:sp>
        <p:nvSpPr>
          <p:cNvPr id="3" name="Content Placeholder 2"/>
          <p:cNvSpPr>
            <a:spLocks noGrp="1"/>
          </p:cNvSpPr>
          <p:nvPr>
            <p:ph idx="1"/>
          </p:nvPr>
        </p:nvSpPr>
        <p:spPr>
          <a:xfrm>
            <a:off x="457200" y="1600200"/>
            <a:ext cx="8229600" cy="4114800"/>
          </a:xfrm>
        </p:spPr>
        <p:txBody>
          <a:bodyPr rtlCol="0">
            <a:normAutofit lnSpcReduction="10000"/>
          </a:bodyPr>
          <a:lstStyle/>
          <a:p>
            <a:pPr fontAlgn="auto">
              <a:spcAft>
                <a:spcPts val="0"/>
              </a:spcAft>
              <a:buFont typeface="Arial" pitchFamily="34" charset="0"/>
              <a:buChar char="•"/>
              <a:defRPr/>
            </a:pPr>
            <a:r>
              <a:rPr lang="en-US" sz="2800" dirty="0" smtClean="0"/>
              <a:t>Obtain a ‘Technical Assistance’ permit from Williamson County prior to installing the grinder pump</a:t>
            </a:r>
          </a:p>
          <a:p>
            <a:pPr fontAlgn="auto">
              <a:spcAft>
                <a:spcPts val="0"/>
              </a:spcAft>
              <a:buFont typeface="Arial" pitchFamily="34" charset="0"/>
              <a:buChar char="•"/>
              <a:defRPr/>
            </a:pPr>
            <a:r>
              <a:rPr lang="en-US" sz="2800" dirty="0" smtClean="0"/>
              <a:t>Have the septic tank pumped  by a State licensed septic hauler</a:t>
            </a:r>
          </a:p>
          <a:p>
            <a:pPr fontAlgn="auto">
              <a:spcAft>
                <a:spcPts val="0"/>
              </a:spcAft>
              <a:buFont typeface="Arial" pitchFamily="34" charset="0"/>
              <a:buChar char="•"/>
              <a:defRPr/>
            </a:pPr>
            <a:r>
              <a:rPr lang="en-US" sz="2800" dirty="0" smtClean="0"/>
              <a:t>Either crush the tank or remove it (coordinate with the County Inspector)</a:t>
            </a:r>
          </a:p>
          <a:p>
            <a:pPr fontAlgn="auto">
              <a:spcAft>
                <a:spcPts val="0"/>
              </a:spcAft>
              <a:buFont typeface="Arial" pitchFamily="34" charset="0"/>
              <a:buChar char="•"/>
              <a:defRPr/>
            </a:pPr>
            <a:r>
              <a:rPr lang="en-US" sz="2800" dirty="0" smtClean="0"/>
              <a:t>Backfill the hole with gravel and cover the gravel with 12 inches of topsoil</a:t>
            </a:r>
            <a:endParaRPr lang="en-US" sz="2800" dirty="0"/>
          </a:p>
        </p:txBody>
      </p:sp>
      <p:pic>
        <p:nvPicPr>
          <p:cNvPr id="26627" name="Picture 3" descr="COF Logo2 7483 72dpi.jpg"/>
          <p:cNvPicPr>
            <a:picLocks noChangeAspect="1"/>
          </p:cNvPicPr>
          <p:nvPr/>
        </p:nvPicPr>
        <p:blipFill>
          <a:blip r:embed="rId2"/>
          <a:srcRect/>
          <a:stretch>
            <a:fillRect/>
          </a:stretch>
        </p:blipFill>
        <p:spPr bwMode="auto">
          <a:xfrm>
            <a:off x="457200" y="5564188"/>
            <a:ext cx="844550" cy="944562"/>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Contacts</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dirty="0" smtClean="0"/>
              <a:t>Codes or installation questions-</a:t>
            </a:r>
          </a:p>
          <a:p>
            <a:pPr lvl="1" fontAlgn="auto">
              <a:spcAft>
                <a:spcPts val="0"/>
              </a:spcAft>
              <a:buFont typeface="Arial" pitchFamily="34" charset="0"/>
              <a:buChar char="–"/>
              <a:defRPr/>
            </a:pPr>
            <a:r>
              <a:rPr lang="en-US" dirty="0" smtClean="0"/>
              <a:t>Chris Bridgewater 550-6633 or </a:t>
            </a:r>
            <a:r>
              <a:rPr lang="en-US" dirty="0" smtClean="0">
                <a:hlinkClick r:id="rId2"/>
              </a:rPr>
              <a:t>chris.bridgewater@franklintn.gov</a:t>
            </a:r>
            <a:endParaRPr lang="en-US" dirty="0" smtClean="0"/>
          </a:p>
          <a:p>
            <a:pPr fontAlgn="auto">
              <a:spcAft>
                <a:spcPts val="0"/>
              </a:spcAft>
              <a:buFont typeface="Arial" pitchFamily="34" charset="0"/>
              <a:buChar char="•"/>
              <a:defRPr/>
            </a:pPr>
            <a:r>
              <a:rPr lang="en-US" dirty="0" smtClean="0"/>
              <a:t>Financial/payment arrangement questions for City fees-</a:t>
            </a:r>
          </a:p>
          <a:p>
            <a:pPr lvl="1" fontAlgn="auto">
              <a:spcAft>
                <a:spcPts val="0"/>
              </a:spcAft>
              <a:buFont typeface="Arial" pitchFamily="34" charset="0"/>
              <a:buChar char="–"/>
              <a:defRPr/>
            </a:pPr>
            <a:r>
              <a:rPr lang="en-US" dirty="0" smtClean="0"/>
              <a:t>Steve Sims 550-6704 or </a:t>
            </a:r>
            <a:r>
              <a:rPr lang="en-US" dirty="0" smtClean="0">
                <a:hlinkClick r:id="rId3"/>
              </a:rPr>
              <a:t>steves@franklintn.gov</a:t>
            </a:r>
            <a:endParaRPr lang="en-US" dirty="0" smtClean="0"/>
          </a:p>
          <a:p>
            <a:pPr fontAlgn="auto">
              <a:spcAft>
                <a:spcPts val="0"/>
              </a:spcAft>
              <a:buFont typeface="Arial" pitchFamily="34" charset="0"/>
              <a:buChar char="•"/>
              <a:defRPr/>
            </a:pPr>
            <a:r>
              <a:rPr lang="en-US" dirty="0" smtClean="0"/>
              <a:t>Septic system questions (County)-</a:t>
            </a:r>
          </a:p>
          <a:p>
            <a:pPr lvl="1" fontAlgn="auto">
              <a:spcAft>
                <a:spcPts val="0"/>
              </a:spcAft>
              <a:buFont typeface="Arial" pitchFamily="34" charset="0"/>
              <a:buChar char="–"/>
              <a:defRPr/>
            </a:pPr>
            <a:r>
              <a:rPr lang="en-US" dirty="0" smtClean="0"/>
              <a:t>Bart Skelton 790-5751 or </a:t>
            </a:r>
            <a:r>
              <a:rPr lang="en-US" dirty="0" smtClean="0">
                <a:hlinkClick r:id="rId4"/>
              </a:rPr>
              <a:t>barts@williamson-tn.org</a:t>
            </a:r>
            <a:r>
              <a:rPr lang="en-US" dirty="0" smtClean="0"/>
              <a:t>	</a:t>
            </a:r>
            <a:endParaRPr lang="en-US" dirty="0"/>
          </a:p>
        </p:txBody>
      </p:sp>
      <p:pic>
        <p:nvPicPr>
          <p:cNvPr id="27651" name="Picture 3" descr="COF Logo2 7483 72dpi.jpg"/>
          <p:cNvPicPr>
            <a:picLocks noChangeAspect="1"/>
          </p:cNvPicPr>
          <p:nvPr/>
        </p:nvPicPr>
        <p:blipFill>
          <a:blip r:embed="rId5"/>
          <a:srcRect/>
          <a:stretch>
            <a:fillRect/>
          </a:stretch>
        </p:blipFill>
        <p:spPr bwMode="auto">
          <a:xfrm>
            <a:off x="457200" y="5564188"/>
            <a:ext cx="844550" cy="94456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Overview</a:t>
            </a:r>
          </a:p>
        </p:txBody>
      </p:sp>
      <p:sp>
        <p:nvSpPr>
          <p:cNvPr id="16386" name="Content Placeholder 2"/>
          <p:cNvSpPr>
            <a:spLocks noGrp="1"/>
          </p:cNvSpPr>
          <p:nvPr>
            <p:ph idx="1"/>
          </p:nvPr>
        </p:nvSpPr>
        <p:spPr/>
        <p:txBody>
          <a:bodyPr/>
          <a:lstStyle/>
          <a:p>
            <a:r>
              <a:rPr lang="en-US" smtClean="0"/>
              <a:t>Upon completion of the system and final acceptance, a letter will be issued from the County allowing connections to begin</a:t>
            </a:r>
          </a:p>
          <a:p>
            <a:r>
              <a:rPr lang="en-US" smtClean="0"/>
              <a:t>Connecting to the public sanitary sewer with a grinder pump</a:t>
            </a:r>
          </a:p>
          <a:p>
            <a:r>
              <a:rPr lang="en-US" smtClean="0"/>
              <a:t>The permit/inspection process</a:t>
            </a:r>
          </a:p>
          <a:p>
            <a:r>
              <a:rPr lang="en-US" smtClean="0"/>
              <a:t>Abandonment of the septic system</a:t>
            </a:r>
          </a:p>
          <a:p>
            <a:endParaRPr lang="en-US" smtClean="0"/>
          </a:p>
        </p:txBody>
      </p:sp>
      <p:pic>
        <p:nvPicPr>
          <p:cNvPr id="16387" name="Picture 3" descr="COF Logo2 7483 72dpi.jpg"/>
          <p:cNvPicPr>
            <a:picLocks noChangeAspect="1"/>
          </p:cNvPicPr>
          <p:nvPr/>
        </p:nvPicPr>
        <p:blipFill>
          <a:blip r:embed="rId2"/>
          <a:srcRect/>
          <a:stretch>
            <a:fillRect/>
          </a:stretch>
        </p:blipFill>
        <p:spPr bwMode="auto">
          <a:xfrm>
            <a:off x="457200" y="5564188"/>
            <a:ext cx="844550" cy="944562"/>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Connecting to the Public Sanitary Sewer</a:t>
            </a:r>
            <a:endParaRPr lang="en-US" dirty="0"/>
          </a:p>
        </p:txBody>
      </p:sp>
      <p:sp>
        <p:nvSpPr>
          <p:cNvPr id="3" name="Content Placeholder 2"/>
          <p:cNvSpPr>
            <a:spLocks noGrp="1"/>
          </p:cNvSpPr>
          <p:nvPr>
            <p:ph idx="1"/>
          </p:nvPr>
        </p:nvSpPr>
        <p:spPr>
          <a:xfrm>
            <a:off x="457200" y="1447800"/>
            <a:ext cx="8229600" cy="4191000"/>
          </a:xfrm>
        </p:spPr>
        <p:txBody>
          <a:bodyPr rtlCol="0">
            <a:normAutofit fontScale="70000" lnSpcReduction="20000"/>
          </a:bodyPr>
          <a:lstStyle/>
          <a:p>
            <a:pPr fontAlgn="auto">
              <a:spcAft>
                <a:spcPts val="0"/>
              </a:spcAft>
              <a:buFont typeface="Arial" pitchFamily="34" charset="0"/>
              <a:buChar char="•"/>
              <a:defRPr/>
            </a:pPr>
            <a:r>
              <a:rPr lang="en-US" sz="2800" dirty="0" smtClean="0"/>
              <a:t>Fill out application and sewer service agreement from the Water Management Department at Utility Billing and pay fees</a:t>
            </a:r>
          </a:p>
          <a:p>
            <a:pPr fontAlgn="auto">
              <a:spcAft>
                <a:spcPts val="0"/>
              </a:spcAft>
              <a:buFont typeface="Arial" pitchFamily="34" charset="0"/>
              <a:buChar char="•"/>
              <a:defRPr/>
            </a:pPr>
            <a:r>
              <a:rPr lang="en-US" sz="2800" dirty="0" smtClean="0"/>
              <a:t>Obtain Plumbing permit from Building and Neighborhood Services Dept. </a:t>
            </a:r>
          </a:p>
          <a:p>
            <a:pPr fontAlgn="auto">
              <a:spcAft>
                <a:spcPts val="0"/>
              </a:spcAft>
              <a:buFont typeface="Arial" pitchFamily="34" charset="0"/>
              <a:buChar char="•"/>
              <a:defRPr/>
            </a:pPr>
            <a:r>
              <a:rPr lang="en-US" sz="2800" dirty="0" smtClean="0"/>
              <a:t>Obtain Electrical permit from nearest State of TN Electrical Inspection office (</a:t>
            </a:r>
            <a:r>
              <a:rPr lang="en-US" sz="2800" dirty="0" err="1" smtClean="0"/>
              <a:t>Wmson</a:t>
            </a:r>
            <a:r>
              <a:rPr lang="en-US" sz="2800" dirty="0" smtClean="0"/>
              <a:t>. </a:t>
            </a:r>
            <a:r>
              <a:rPr lang="en-US" sz="2800" dirty="0" err="1" smtClean="0"/>
              <a:t>Cty</a:t>
            </a:r>
            <a:r>
              <a:rPr lang="en-US" sz="2800" dirty="0" smtClean="0"/>
              <a:t>. Codes office)</a:t>
            </a:r>
          </a:p>
          <a:p>
            <a:pPr fontAlgn="auto">
              <a:spcAft>
                <a:spcPts val="0"/>
              </a:spcAft>
              <a:buFont typeface="Arial" pitchFamily="34" charset="0"/>
              <a:buChar char="•"/>
              <a:defRPr/>
            </a:pPr>
            <a:r>
              <a:rPr lang="en-US" sz="2800" dirty="0" smtClean="0"/>
              <a:t>Licensed electrician installs a disconnect box/pump controls according to specifications and applicable codes</a:t>
            </a:r>
          </a:p>
          <a:p>
            <a:pPr fontAlgn="auto">
              <a:spcAft>
                <a:spcPts val="0"/>
              </a:spcAft>
              <a:buFont typeface="Arial" pitchFamily="34" charset="0"/>
              <a:buChar char="•"/>
              <a:defRPr/>
            </a:pPr>
            <a:r>
              <a:rPr lang="en-US" sz="2800" dirty="0" smtClean="0"/>
              <a:t>Licensed plumber (has a master plumber’s license from either the State or Metro, registered with Franklin) installs the grinder pump and connects the sewer lines from the house to the pump and from the pump to the tap at the street according to the specifications and applicable codes</a:t>
            </a:r>
          </a:p>
          <a:p>
            <a:pPr fontAlgn="auto">
              <a:spcAft>
                <a:spcPts val="0"/>
              </a:spcAft>
              <a:buFont typeface="Arial" pitchFamily="34" charset="0"/>
              <a:buChar char="•"/>
              <a:defRPr/>
            </a:pPr>
            <a:r>
              <a:rPr lang="en-US" sz="2800" dirty="0" smtClean="0"/>
              <a:t>Call for Plumbing inspections from BNS before covering the piping and pump enclosure</a:t>
            </a:r>
            <a:endParaRPr lang="en-US" sz="2800" dirty="0"/>
          </a:p>
        </p:txBody>
      </p:sp>
      <p:pic>
        <p:nvPicPr>
          <p:cNvPr id="17411" name="Picture 3" descr="COF Logo2 7483 72dpi.jpg"/>
          <p:cNvPicPr>
            <a:picLocks noChangeAspect="1"/>
          </p:cNvPicPr>
          <p:nvPr/>
        </p:nvPicPr>
        <p:blipFill>
          <a:blip r:embed="rId3"/>
          <a:srcRect/>
          <a:stretch>
            <a:fillRect/>
          </a:stretch>
        </p:blipFill>
        <p:spPr bwMode="auto">
          <a:xfrm>
            <a:off x="457200" y="5564188"/>
            <a:ext cx="844550" cy="944562"/>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Permits Required</a:t>
            </a:r>
          </a:p>
        </p:txBody>
      </p:sp>
      <p:sp>
        <p:nvSpPr>
          <p:cNvPr id="19458" name="Content Placeholder 2"/>
          <p:cNvSpPr>
            <a:spLocks noGrp="1"/>
          </p:cNvSpPr>
          <p:nvPr>
            <p:ph idx="1"/>
          </p:nvPr>
        </p:nvSpPr>
        <p:spPr/>
        <p:txBody>
          <a:bodyPr/>
          <a:lstStyle/>
          <a:p>
            <a:r>
              <a:rPr lang="en-US" smtClean="0"/>
              <a:t>Water Management Department</a:t>
            </a:r>
          </a:p>
          <a:p>
            <a:pPr lvl="1"/>
            <a:r>
              <a:rPr lang="en-US" smtClean="0"/>
              <a:t>Fill out application/service agreement and pay connection fees</a:t>
            </a:r>
          </a:p>
          <a:p>
            <a:r>
              <a:rPr lang="en-US" smtClean="0"/>
              <a:t>Building and Neighborhood Services</a:t>
            </a:r>
          </a:p>
          <a:p>
            <a:pPr lvl="1"/>
            <a:r>
              <a:rPr lang="en-US" smtClean="0"/>
              <a:t>Fill out permit application for Plumbing permit and pay fees ($37 currently)</a:t>
            </a:r>
          </a:p>
          <a:p>
            <a:pPr lvl="1"/>
            <a:r>
              <a:rPr lang="en-US" smtClean="0"/>
              <a:t>Bring a plot plan with the location of the pump and the layout of the plot (hand drawing OK)</a:t>
            </a:r>
          </a:p>
        </p:txBody>
      </p:sp>
      <p:pic>
        <p:nvPicPr>
          <p:cNvPr id="19459" name="Picture 3" descr="COF Logo2 7483 72dpi.jpg"/>
          <p:cNvPicPr>
            <a:picLocks noChangeAspect="1"/>
          </p:cNvPicPr>
          <p:nvPr/>
        </p:nvPicPr>
        <p:blipFill>
          <a:blip r:embed="rId2"/>
          <a:srcRect/>
          <a:stretch>
            <a:fillRect/>
          </a:stretch>
        </p:blipFill>
        <p:spPr bwMode="auto">
          <a:xfrm>
            <a:off x="457200" y="5564188"/>
            <a:ext cx="844550" cy="944562"/>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Connection Fee Breakdown</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dirty="0" smtClean="0"/>
              <a:t>The connection fees are $4,282 at this time </a:t>
            </a:r>
            <a:r>
              <a:rPr lang="en-US" sz="2200" dirty="0" smtClean="0"/>
              <a:t>(subject to modification through approval by Board of Mayor and Alderman)</a:t>
            </a:r>
          </a:p>
          <a:p>
            <a:pPr lvl="1" fontAlgn="auto">
              <a:spcAft>
                <a:spcPts val="0"/>
              </a:spcAft>
              <a:buFont typeface="Arial" pitchFamily="34" charset="0"/>
              <a:buChar char="–"/>
              <a:defRPr/>
            </a:pPr>
            <a:r>
              <a:rPr lang="en-US" dirty="0" smtClean="0"/>
              <a:t>Access-$2,100 </a:t>
            </a:r>
          </a:p>
          <a:p>
            <a:pPr lvl="1" fontAlgn="auto">
              <a:spcAft>
                <a:spcPts val="0"/>
              </a:spcAft>
              <a:buFont typeface="Arial" pitchFamily="34" charset="0"/>
              <a:buChar char="–"/>
              <a:defRPr/>
            </a:pPr>
            <a:r>
              <a:rPr lang="en-US" dirty="0" smtClean="0"/>
              <a:t>SDF-$1,444 </a:t>
            </a:r>
          </a:p>
          <a:p>
            <a:pPr lvl="1" fontAlgn="auto">
              <a:spcAft>
                <a:spcPts val="0"/>
              </a:spcAft>
              <a:buFont typeface="Arial" pitchFamily="34" charset="0"/>
              <a:buChar char="–"/>
              <a:defRPr/>
            </a:pPr>
            <a:r>
              <a:rPr lang="en-US" dirty="0" smtClean="0"/>
              <a:t>Installation w/tap made-$263 </a:t>
            </a:r>
          </a:p>
          <a:p>
            <a:pPr lvl="1" fontAlgn="auto">
              <a:spcAft>
                <a:spcPts val="0"/>
              </a:spcAft>
              <a:buFont typeface="Arial" pitchFamily="34" charset="0"/>
              <a:buChar char="–"/>
              <a:defRPr/>
            </a:pPr>
            <a:r>
              <a:rPr lang="en-US" dirty="0" smtClean="0"/>
              <a:t>EDF-$450 </a:t>
            </a:r>
          </a:p>
          <a:p>
            <a:pPr lvl="1" fontAlgn="auto">
              <a:spcAft>
                <a:spcPts val="0"/>
              </a:spcAft>
              <a:buFont typeface="Arial" pitchFamily="34" charset="0"/>
              <a:buChar char="–"/>
              <a:defRPr/>
            </a:pPr>
            <a:r>
              <a:rPr lang="en-US" dirty="0" smtClean="0"/>
              <a:t>Application-$25</a:t>
            </a:r>
          </a:p>
          <a:p>
            <a:pPr fontAlgn="auto">
              <a:spcAft>
                <a:spcPts val="0"/>
              </a:spcAft>
              <a:buFont typeface="Arial" pitchFamily="34" charset="0"/>
              <a:buChar char="•"/>
              <a:defRPr/>
            </a:pPr>
            <a:r>
              <a:rPr lang="en-US" dirty="0" smtClean="0"/>
              <a:t>This has to be paid in full prior to issuance of the Plumbing permit at BNS</a:t>
            </a:r>
          </a:p>
          <a:p>
            <a:pPr fontAlgn="auto">
              <a:spcAft>
                <a:spcPts val="0"/>
              </a:spcAft>
              <a:buFont typeface="Arial" pitchFamily="34" charset="0"/>
              <a:buChar char="•"/>
              <a:defRP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t>City Hall</a:t>
            </a:r>
          </a:p>
        </p:txBody>
      </p:sp>
      <p:sp>
        <p:nvSpPr>
          <p:cNvPr id="21506" name="Content Placeholder 2"/>
          <p:cNvSpPr>
            <a:spLocks noGrp="1"/>
          </p:cNvSpPr>
          <p:nvPr>
            <p:ph idx="1"/>
          </p:nvPr>
        </p:nvSpPr>
        <p:spPr/>
        <p:txBody>
          <a:bodyPr/>
          <a:lstStyle/>
          <a:p>
            <a:r>
              <a:rPr lang="en-US" smtClean="0"/>
              <a:t>Located at 109 3</a:t>
            </a:r>
            <a:r>
              <a:rPr lang="en-US" baseline="30000" smtClean="0"/>
              <a:t>rd</a:t>
            </a:r>
            <a:r>
              <a:rPr lang="en-US" smtClean="0"/>
              <a:t> Ave. S</a:t>
            </a:r>
          </a:p>
          <a:p>
            <a:pPr lvl="1"/>
            <a:r>
              <a:rPr lang="en-US" smtClean="0"/>
              <a:t>Water Management Dept. Utility Billing is in Suite 141</a:t>
            </a:r>
          </a:p>
          <a:p>
            <a:pPr lvl="2"/>
            <a:r>
              <a:rPr lang="en-US" smtClean="0"/>
              <a:t>Phone 794-4572</a:t>
            </a:r>
          </a:p>
          <a:p>
            <a:pPr lvl="1"/>
            <a:r>
              <a:rPr lang="en-US" smtClean="0"/>
              <a:t>Dept. of BNS is in Suite 110</a:t>
            </a:r>
          </a:p>
          <a:p>
            <a:pPr lvl="2"/>
            <a:r>
              <a:rPr lang="en-US" smtClean="0"/>
              <a:t>Phone 794-7012</a:t>
            </a:r>
          </a:p>
          <a:p>
            <a:pPr lvl="1"/>
            <a:r>
              <a:rPr lang="en-US" smtClean="0"/>
              <a:t>Open 8:00 am – 5:00 pm </a:t>
            </a:r>
          </a:p>
          <a:p>
            <a:r>
              <a:rPr lang="en-US" smtClean="0"/>
              <a:t>Website is </a:t>
            </a:r>
            <a:r>
              <a:rPr lang="en-US" smtClean="0">
                <a:hlinkClick r:id="rId2"/>
              </a:rPr>
              <a:t>www.franklintn.gov</a:t>
            </a:r>
            <a:endParaRPr lang="en-US" smtClean="0"/>
          </a:p>
          <a:p>
            <a:endParaRPr lang="en-US" smtClean="0"/>
          </a:p>
        </p:txBody>
      </p:sp>
      <p:pic>
        <p:nvPicPr>
          <p:cNvPr id="21507" name="Picture 3" descr="COF Logo2 7483 72dpi.jpg"/>
          <p:cNvPicPr>
            <a:picLocks noChangeAspect="1"/>
          </p:cNvPicPr>
          <p:nvPr/>
        </p:nvPicPr>
        <p:blipFill>
          <a:blip r:embed="rId3"/>
          <a:srcRect/>
          <a:stretch>
            <a:fillRect/>
          </a:stretch>
        </p:blipFill>
        <p:spPr bwMode="auto">
          <a:xfrm>
            <a:off x="457200" y="5564188"/>
            <a:ext cx="844550" cy="944562"/>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BNS Inspections</a:t>
            </a:r>
          </a:p>
        </p:txBody>
      </p:sp>
      <p:sp>
        <p:nvSpPr>
          <p:cNvPr id="3" name="Content Placeholder 2"/>
          <p:cNvSpPr>
            <a:spLocks noGrp="1"/>
          </p:cNvSpPr>
          <p:nvPr>
            <p:ph idx="1"/>
          </p:nvPr>
        </p:nvSpPr>
        <p:spPr>
          <a:xfrm>
            <a:off x="457200" y="1600200"/>
            <a:ext cx="8229600" cy="4191000"/>
          </a:xfrm>
        </p:spPr>
        <p:txBody>
          <a:bodyPr rtlCol="0">
            <a:normAutofit fontScale="85000" lnSpcReduction="20000"/>
          </a:bodyPr>
          <a:lstStyle/>
          <a:p>
            <a:pPr fontAlgn="auto">
              <a:spcAft>
                <a:spcPts val="0"/>
              </a:spcAft>
              <a:buFont typeface="Arial" pitchFamily="34" charset="0"/>
              <a:buChar char="•"/>
              <a:defRPr/>
            </a:pPr>
            <a:r>
              <a:rPr lang="en-US" dirty="0" smtClean="0"/>
              <a:t>When the trades have completed installation, before the sewer lines/pump are covered, call for Sewer Line inspection at 591-5603 using the Plumbing and permit number.  </a:t>
            </a:r>
          </a:p>
          <a:p>
            <a:pPr fontAlgn="auto">
              <a:spcAft>
                <a:spcPts val="0"/>
              </a:spcAft>
              <a:buFont typeface="Arial" pitchFamily="34" charset="0"/>
              <a:buChar char="•"/>
              <a:defRPr/>
            </a:pPr>
            <a:r>
              <a:rPr lang="en-US" dirty="0" smtClean="0"/>
              <a:t>Installation will be inspected to International Residential Code 2009, the grinder pump manufacturer’s instructions, and the Franklin grinder pump installation specifications.</a:t>
            </a:r>
          </a:p>
          <a:p>
            <a:pPr fontAlgn="auto">
              <a:spcAft>
                <a:spcPts val="0"/>
              </a:spcAft>
              <a:buFont typeface="Arial" pitchFamily="34" charset="0"/>
              <a:buChar char="•"/>
              <a:defRPr/>
            </a:pPr>
            <a:r>
              <a:rPr lang="en-US" dirty="0" smtClean="0"/>
              <a:t>When inspections are complete, the sewer lines/pump may be covered with clean fill dirt and the system may be used</a:t>
            </a:r>
            <a:endParaRPr lang="en-US" dirty="0"/>
          </a:p>
        </p:txBody>
      </p:sp>
      <p:pic>
        <p:nvPicPr>
          <p:cNvPr id="22531" name="Picture 3" descr="COF Logo2 7483 72dpi.jpg"/>
          <p:cNvPicPr>
            <a:picLocks noChangeAspect="1"/>
          </p:cNvPicPr>
          <p:nvPr/>
        </p:nvPicPr>
        <p:blipFill>
          <a:blip r:embed="rId2"/>
          <a:srcRect/>
          <a:stretch>
            <a:fillRect/>
          </a:stretch>
        </p:blipFill>
        <p:spPr bwMode="auto">
          <a:xfrm>
            <a:off x="457200" y="5564188"/>
            <a:ext cx="844550" cy="944562"/>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smtClean="0"/>
              <a:t>City of Franklin Requirements</a:t>
            </a:r>
          </a:p>
        </p:txBody>
      </p:sp>
      <p:sp>
        <p:nvSpPr>
          <p:cNvPr id="23554" name="Content Placeholder 2"/>
          <p:cNvSpPr>
            <a:spLocks noGrp="1"/>
          </p:cNvSpPr>
          <p:nvPr>
            <p:ph idx="1"/>
          </p:nvPr>
        </p:nvSpPr>
        <p:spPr/>
        <p:txBody>
          <a:bodyPr/>
          <a:lstStyle/>
          <a:p>
            <a:r>
              <a:rPr lang="en-US" smtClean="0"/>
              <a:t>Franklin Municipal Code Title 18 – Section 5 Residential Grinder Pump Systems details installation requirements</a:t>
            </a:r>
          </a:p>
          <a:p>
            <a:pPr lvl="1"/>
            <a:r>
              <a:rPr lang="en-US" smtClean="0"/>
              <a:t>EOne Systems DH-071 grinder pump required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Final Steps</a:t>
            </a:r>
          </a:p>
        </p:txBody>
      </p:sp>
      <p:sp>
        <p:nvSpPr>
          <p:cNvPr id="24578" name="Content Placeholder 2"/>
          <p:cNvSpPr>
            <a:spLocks noGrp="1"/>
          </p:cNvSpPr>
          <p:nvPr>
            <p:ph idx="1"/>
          </p:nvPr>
        </p:nvSpPr>
        <p:spPr/>
        <p:txBody>
          <a:bodyPr/>
          <a:lstStyle/>
          <a:p>
            <a:r>
              <a:rPr lang="en-US" smtClean="0"/>
              <a:t>Once the plumbing and electrical inspections are passed, the septic tank should be abandoned.</a:t>
            </a:r>
          </a:p>
          <a:p>
            <a:r>
              <a:rPr lang="en-US" smtClean="0"/>
              <a:t>Notify the Williamson County septic tank inspector that the tank has been abandoned.</a:t>
            </a:r>
          </a:p>
          <a:p>
            <a:endParaRPr lang="en-US"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579</TotalTime>
  <Words>560</Words>
  <Application>Microsoft Office PowerPoint</Application>
  <PresentationFormat>On-screen Show (4:3)</PresentationFormat>
  <Paragraphs>68</Paragraphs>
  <Slides>12</Slides>
  <Notes>2</Notes>
  <HiddenSlides>0</HiddenSlides>
  <MMClips>0</MMClips>
  <ScaleCrop>false</ScaleCrop>
  <HeadingPairs>
    <vt:vector size="6" baseType="variant">
      <vt:variant>
        <vt:lpstr>Fonts Used</vt:lpstr>
      </vt:variant>
      <vt:variant>
        <vt:i4>3</vt:i4>
      </vt:variant>
      <vt:variant>
        <vt:lpstr>Design Template</vt:lpstr>
      </vt:variant>
      <vt:variant>
        <vt:i4>1</vt:i4>
      </vt:variant>
      <vt:variant>
        <vt:lpstr>Slide Titles</vt:lpstr>
      </vt:variant>
      <vt:variant>
        <vt:i4>12</vt:i4>
      </vt:variant>
    </vt:vector>
  </HeadingPairs>
  <TitlesOfParts>
    <vt:vector size="16" baseType="lpstr">
      <vt:lpstr>Palatino Linotype</vt:lpstr>
      <vt:lpstr>Arial</vt:lpstr>
      <vt:lpstr>Calibri</vt:lpstr>
      <vt:lpstr>Office Theme</vt:lpstr>
      <vt:lpstr>City of Franklin  Department of Building and Neighborhood Services</vt:lpstr>
      <vt:lpstr>Overview</vt:lpstr>
      <vt:lpstr>Connecting to the Public Sanitary Sewer</vt:lpstr>
      <vt:lpstr>Permits Required</vt:lpstr>
      <vt:lpstr>Connection Fee Breakdown</vt:lpstr>
      <vt:lpstr>City Hall</vt:lpstr>
      <vt:lpstr>BNS Inspections</vt:lpstr>
      <vt:lpstr>City of Franklin Requirements</vt:lpstr>
      <vt:lpstr>Final Steps</vt:lpstr>
      <vt:lpstr>Williamson County Sewage Disposal Department</vt:lpstr>
      <vt:lpstr>Abandonment of the Septic System</vt:lpstr>
      <vt:lpstr>Contacts</vt:lpstr>
    </vt:vector>
  </TitlesOfParts>
  <Company>City of Franklin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Franklin Codes Department</dc:title>
  <dc:creator>Chris Bridgewater</dc:creator>
  <cp:lastModifiedBy>Kristi Earwood</cp:lastModifiedBy>
  <cp:revision>47</cp:revision>
  <dcterms:created xsi:type="dcterms:W3CDTF">2009-03-16T16:04:54Z</dcterms:created>
  <dcterms:modified xsi:type="dcterms:W3CDTF">2010-09-30T15:44:23Z</dcterms:modified>
</cp:coreProperties>
</file>