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1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  <p:sldMasterId id="2147483653" r:id="rId2"/>
    <p:sldMasterId id="2147483658" r:id="rId3"/>
    <p:sldMasterId id="2147483663" r:id="rId4"/>
    <p:sldMasterId id="2147483668" r:id="rId5"/>
    <p:sldMasterId id="2147483673" r:id="rId6"/>
    <p:sldMasterId id="2147483678" r:id="rId7"/>
    <p:sldMasterId id="2147483683" r:id="rId8"/>
    <p:sldMasterId id="2147483688" r:id="rId9"/>
    <p:sldMasterId id="2147483693" r:id="rId10"/>
    <p:sldMasterId id="2147483698" r:id="rId11"/>
    <p:sldMasterId id="2147483703" r:id="rId12"/>
    <p:sldMasterId id="2147483708" r:id="rId13"/>
    <p:sldMasterId id="2147483713" r:id="rId14"/>
    <p:sldMasterId id="2147483718" r:id="rId15"/>
    <p:sldMasterId id="2147483723" r:id="rId16"/>
    <p:sldMasterId id="2147483728" r:id="rId17"/>
    <p:sldMasterId id="2147483733" r:id="rId18"/>
  </p:sldMasterIdLst>
  <p:notesMasterIdLst>
    <p:notesMasterId r:id="rId68"/>
  </p:notesMasterIdLst>
  <p:sldIdLst>
    <p:sldId id="316" r:id="rId19"/>
    <p:sldId id="320" r:id="rId20"/>
    <p:sldId id="312" r:id="rId21"/>
    <p:sldId id="318" r:id="rId22"/>
    <p:sldId id="401" r:id="rId23"/>
    <p:sldId id="399" r:id="rId24"/>
    <p:sldId id="397" r:id="rId25"/>
    <p:sldId id="387" r:id="rId26"/>
    <p:sldId id="334" r:id="rId27"/>
    <p:sldId id="379" r:id="rId28"/>
    <p:sldId id="344" r:id="rId29"/>
    <p:sldId id="353" r:id="rId30"/>
    <p:sldId id="414" r:id="rId31"/>
    <p:sldId id="415" r:id="rId32"/>
    <p:sldId id="337" r:id="rId33"/>
    <p:sldId id="338" r:id="rId34"/>
    <p:sldId id="369" r:id="rId35"/>
    <p:sldId id="317" r:id="rId36"/>
    <p:sldId id="423" r:id="rId37"/>
    <p:sldId id="408" r:id="rId38"/>
    <p:sldId id="372" r:id="rId39"/>
    <p:sldId id="424" r:id="rId40"/>
    <p:sldId id="321" r:id="rId41"/>
    <p:sldId id="328" r:id="rId42"/>
    <p:sldId id="385" r:id="rId43"/>
    <p:sldId id="418" r:id="rId44"/>
    <p:sldId id="413" r:id="rId45"/>
    <p:sldId id="405" r:id="rId46"/>
    <p:sldId id="355" r:id="rId47"/>
    <p:sldId id="416" r:id="rId48"/>
    <p:sldId id="425" r:id="rId49"/>
    <p:sldId id="357" r:id="rId50"/>
    <p:sldId id="360" r:id="rId51"/>
    <p:sldId id="361" r:id="rId52"/>
    <p:sldId id="376" r:id="rId53"/>
    <p:sldId id="383" r:id="rId54"/>
    <p:sldId id="426" r:id="rId55"/>
    <p:sldId id="324" r:id="rId56"/>
    <p:sldId id="351" r:id="rId57"/>
    <p:sldId id="390" r:id="rId58"/>
    <p:sldId id="411" r:id="rId59"/>
    <p:sldId id="345" r:id="rId60"/>
    <p:sldId id="346" r:id="rId61"/>
    <p:sldId id="409" r:id="rId62"/>
    <p:sldId id="388" r:id="rId63"/>
    <p:sldId id="367" r:id="rId64"/>
    <p:sldId id="410" r:id="rId65"/>
    <p:sldId id="327" r:id="rId66"/>
    <p:sldId id="375" r:id="rId6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558E10"/>
    <a:srgbClr val="61A212"/>
    <a:srgbClr val="6FB815"/>
    <a:srgbClr val="E6E5E1"/>
    <a:srgbClr val="235C93"/>
    <a:srgbClr val="404A6B"/>
    <a:srgbClr val="FFFFFF"/>
    <a:srgbClr val="F8E800"/>
    <a:srgbClr val="549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0" autoAdjust="0"/>
    <p:restoredTop sz="96459" autoAdjust="0"/>
  </p:normalViewPr>
  <p:slideViewPr>
    <p:cSldViewPr snapToGrid="0" showGuides="1">
      <p:cViewPr varScale="1">
        <p:scale>
          <a:sx n="81" d="100"/>
          <a:sy n="81" d="100"/>
        </p:scale>
        <p:origin x="138" y="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46132746920148"/>
          <c:y val="0.18800684694143949"/>
          <c:w val="0.86376070249316295"/>
          <c:h val="0.694325420143377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Sheet2!$A$1</c:f>
              <c:strCache>
                <c:ptCount val="1"/>
                <c:pt idx="0">
                  <c:v>Budget Year End</c:v>
                </c:pt>
              </c:strCache>
            </c:strRef>
          </c:tx>
          <c:invertIfNegative val="0"/>
          <c:cat>
            <c:numRef>
              <c:f>Sheet2!$A$2:$A$12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Sheet2!$A$2:$A$12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B-46F5-97BD-79F1D0B9A33B}"/>
            </c:ext>
          </c:extLst>
        </c:ser>
        <c:ser>
          <c:idx val="1"/>
          <c:order val="1"/>
          <c:tx>
            <c:strRef>
              <c:f>Sheet2!$B$1</c:f>
              <c:strCache>
                <c:ptCount val="1"/>
                <c:pt idx="0">
                  <c:v> Total Schools 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numRef>
              <c:f>Sheet2!$A$2:$A$12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Sheet2!$B$2:$B$12</c:f>
              <c:numCache>
                <c:formatCode>_("$"* #,##0_);_("$"* \(#,##0\);_("$"* "-"??_);_(@_)</c:formatCode>
                <c:ptCount val="11"/>
                <c:pt idx="0">
                  <c:v>219415731</c:v>
                </c:pt>
                <c:pt idx="1">
                  <c:v>222761458</c:v>
                </c:pt>
                <c:pt idx="2">
                  <c:v>233560823</c:v>
                </c:pt>
                <c:pt idx="3">
                  <c:v>248809276</c:v>
                </c:pt>
                <c:pt idx="4">
                  <c:v>257723536</c:v>
                </c:pt>
                <c:pt idx="5">
                  <c:v>272910780</c:v>
                </c:pt>
                <c:pt idx="6">
                  <c:v>287586446</c:v>
                </c:pt>
                <c:pt idx="7">
                  <c:v>306896346</c:v>
                </c:pt>
                <c:pt idx="8">
                  <c:v>339884144</c:v>
                </c:pt>
                <c:pt idx="9">
                  <c:v>356662975</c:v>
                </c:pt>
                <c:pt idx="10">
                  <c:v>371057893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CB-46F5-97BD-79F1D0B9A33B}"/>
            </c:ext>
          </c:extLst>
        </c:ser>
        <c:ser>
          <c:idx val="2"/>
          <c:order val="2"/>
          <c:tx>
            <c:strRef>
              <c:f>Sheet2!$C$1</c:f>
              <c:strCache>
                <c:ptCount val="1"/>
                <c:pt idx="0">
                  <c:v> Total Other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Sheet2!$A$2:$A$12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Sheet2!$C$2:$C$12</c:f>
              <c:numCache>
                <c:formatCode>_("$"* #,##0_);_("$"* \(#,##0\);_("$"* "-"??_);_(@_)</c:formatCode>
                <c:ptCount val="11"/>
                <c:pt idx="0">
                  <c:v>128589723</c:v>
                </c:pt>
                <c:pt idx="1">
                  <c:v>125057040</c:v>
                </c:pt>
                <c:pt idx="2">
                  <c:v>129353911</c:v>
                </c:pt>
                <c:pt idx="3">
                  <c:v>139221265</c:v>
                </c:pt>
                <c:pt idx="4">
                  <c:v>140229211</c:v>
                </c:pt>
                <c:pt idx="5">
                  <c:v>161939626</c:v>
                </c:pt>
                <c:pt idx="6">
                  <c:v>153365537</c:v>
                </c:pt>
                <c:pt idx="7">
                  <c:v>165888899</c:v>
                </c:pt>
                <c:pt idx="8">
                  <c:v>175173514</c:v>
                </c:pt>
                <c:pt idx="9">
                  <c:v>201083842</c:v>
                </c:pt>
                <c:pt idx="10">
                  <c:v>197366253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B-46F5-97BD-79F1D0B9A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080728"/>
        <c:axId val="468084136"/>
      </c:barChart>
      <c:catAx>
        <c:axId val="468080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68084136"/>
        <c:crosses val="autoZero"/>
        <c:auto val="1"/>
        <c:lblAlgn val="ctr"/>
        <c:lblOffset val="100"/>
        <c:noMultiLvlLbl val="0"/>
      </c:catAx>
      <c:valAx>
        <c:axId val="468084136"/>
        <c:scaling>
          <c:orientation val="minMax"/>
        </c:scaling>
        <c:delete val="0"/>
        <c:axPos val="l"/>
        <c:majorGridlines/>
        <c:numFmt formatCode="&quot;$&quot;#,##0.00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68080728"/>
        <c:crosses val="autoZero"/>
        <c:crossBetween val="between"/>
      </c:valAx>
    </c:plotArea>
    <c:legend>
      <c:legendPos val="b"/>
      <c:legendEntry>
        <c:idx val="0"/>
        <c:delete val="1"/>
      </c:legendEntry>
      <c:legendEntry>
        <c:idx val="1"/>
        <c:txPr>
          <a:bodyPr/>
          <a:lstStyle/>
          <a:p>
            <a:pPr>
              <a:defRPr sz="2400" b="0">
                <a:solidFill>
                  <a:schemeClr val="tx2"/>
                </a:solidFill>
                <a:latin typeface="Bookman Old Style" panose="02050604050505020204" pitchFamily="18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400" b="0">
                <a:solidFill>
                  <a:schemeClr val="tx2"/>
                </a:solidFill>
                <a:latin typeface="Bookman Old Style" panose="020506040505050202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4.4680434947187798E-2"/>
          <c:y val="8.7652868060814609E-3"/>
          <c:w val="0.39630949847485281"/>
          <c:h val="0.13183852701005136"/>
        </c:manualLayout>
      </c:layout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0.79602</cdr:x>
      <cdr:y>0.09104</cdr:y>
    </cdr:from>
    <cdr:to>
      <cdr:x>0.9821</cdr:x>
      <cdr:y>0.2159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732863" y="511203"/>
          <a:ext cx="1573967" cy="7011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0.69854</cdr:x>
      <cdr:y>0.04032</cdr:y>
    </cdr:from>
    <cdr:to>
      <cdr:x>0.95739</cdr:x>
      <cdr:y>0.16311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908404" y="226390"/>
          <a:ext cx="2189426" cy="689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0.76412</cdr:x>
      <cdr:y>0.07502</cdr:y>
    </cdr:from>
    <cdr:to>
      <cdr:x>0.9821</cdr:x>
      <cdr:y>0.16845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463040" y="421262"/>
          <a:ext cx="1843790" cy="524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0.69854</cdr:x>
      <cdr:y>0.05099</cdr:y>
    </cdr:from>
    <cdr:to>
      <cdr:x>1</cdr:x>
      <cdr:y>0.18447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908404" y="286351"/>
          <a:ext cx="2549796" cy="7495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7840" cy="466435"/>
          </a:xfrm>
          <a:prstGeom prst="rect">
            <a:avLst/>
          </a:prstGeom>
        </p:spPr>
        <p:txBody>
          <a:bodyPr vert="horz" lIns="93151" tIns="46575" rIns="93151" bIns="465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1"/>
            <a:ext cx="3037840" cy="466435"/>
          </a:xfrm>
          <a:prstGeom prst="rect">
            <a:avLst/>
          </a:prstGeom>
        </p:spPr>
        <p:txBody>
          <a:bodyPr vert="horz" lIns="93151" tIns="46575" rIns="93151" bIns="46575" rtlCol="0"/>
          <a:lstStyle>
            <a:lvl1pPr algn="r">
              <a:defRPr sz="1200"/>
            </a:lvl1pPr>
          </a:lstStyle>
          <a:p>
            <a:fld id="{3389243F-B1BB-4202-BD78-416ACA555174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1" tIns="46575" rIns="93151" bIns="465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51" tIns="46575" rIns="93151" bIns="4657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9"/>
            <a:ext cx="3037840" cy="466434"/>
          </a:xfrm>
          <a:prstGeom prst="rect">
            <a:avLst/>
          </a:prstGeom>
        </p:spPr>
        <p:txBody>
          <a:bodyPr vert="horz" lIns="93151" tIns="46575" rIns="93151" bIns="465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6434"/>
          </a:xfrm>
          <a:prstGeom prst="rect">
            <a:avLst/>
          </a:prstGeom>
        </p:spPr>
        <p:txBody>
          <a:bodyPr vert="horz" lIns="93151" tIns="46575" rIns="93151" bIns="46575" rtlCol="0" anchor="b"/>
          <a:lstStyle>
            <a:lvl1pPr algn="r">
              <a:defRPr sz="1200"/>
            </a:lvl1pPr>
          </a:lstStyle>
          <a:p>
            <a:fld id="{B68D2766-C49B-4C1A-9FEE-6F146754B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4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505">
              <a:defRPr/>
            </a:pPr>
            <a:r>
              <a:rPr lang="en-US" dirty="0" smtClean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4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505">
              <a:defRPr/>
            </a:pPr>
            <a:r>
              <a:rPr lang="en-US" dirty="0" smtClean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8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505">
              <a:defRPr/>
            </a:pPr>
            <a:r>
              <a:rPr lang="en-US" dirty="0" smtClean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84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DAC45-90BE-4724-B78E-09B2D8DC27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7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505">
              <a:defRPr/>
            </a:pPr>
            <a:r>
              <a:rPr lang="en-US" dirty="0" smtClean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48"/>
            <a:fld id="{B68D2766-C49B-4C1A-9FEE-6F146754B02B}" type="slidenum">
              <a:rPr lang="en-US">
                <a:solidFill>
                  <a:prstClr val="black"/>
                </a:solidFill>
                <a:latin typeface="Calibri"/>
              </a:rPr>
              <a:pPr defTabSz="914248"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97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505">
              <a:defRPr/>
            </a:pPr>
            <a:r>
              <a:rPr lang="en-US" dirty="0" smtClean="0"/>
              <a:t>© Copyright PresentationGo.com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Your Date Here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Your Footer Here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Your Date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Your Footer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Your Date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Your Footer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Your Date Here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Your Footer Here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Your Date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Your Footer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Your Date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Your Footer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Your Date Here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Your Footer Here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Your Date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Your Footer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Your Footer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Your Date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Your Footer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1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9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83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4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2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8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Your Footer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2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5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7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Your Footer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78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2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55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8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6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16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0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54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698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254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549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9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Your Date Here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Your Footer Here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9615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203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349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52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225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30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1303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55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586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9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Your Date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Your Footer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598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6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9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5071518"/>
            <a:ext cx="9144000" cy="1786482"/>
            <a:chOff x="0" y="5071518"/>
            <a:chExt cx="9144000" cy="1786482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2D3758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2D3758"/>
                </a:solidFill>
              </a:defRPr>
            </a:lvl1pPr>
            <a:lvl2pPr>
              <a:defRPr>
                <a:solidFill>
                  <a:srgbClr val="2D3758"/>
                </a:solidFill>
              </a:defRPr>
            </a:lvl2pPr>
            <a:lvl3pPr>
              <a:defRPr>
                <a:solidFill>
                  <a:srgbClr val="2D3758"/>
                </a:solidFill>
              </a:defRPr>
            </a:lvl3pPr>
            <a:lvl4pPr>
              <a:defRPr>
                <a:solidFill>
                  <a:srgbClr val="2D3758"/>
                </a:solidFill>
              </a:defRPr>
            </a:lvl4pPr>
            <a:lvl5pPr>
              <a:defRPr>
                <a:solidFill>
                  <a:srgbClr val="2D375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572063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Your Date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628650" y="6356350"/>
            <a:ext cx="30861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Your Footer Here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4039852" y="6356350"/>
            <a:ext cx="106429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208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3"/>
            <a:ext cx="9144000" cy="2973977"/>
            <a:chOff x="788988" y="3014663"/>
            <a:chExt cx="7566026" cy="3506788"/>
          </a:xfrm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solidFill>
              <a:srgbClr val="2D3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solidFill>
              <a:srgbClr val="404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solidFill>
              <a:srgbClr val="A00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300" y="4711998"/>
            <a:ext cx="6858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2D375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300" y="6134100"/>
            <a:ext cx="6858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2D37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.pn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5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6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.pn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64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.png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6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.png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hyperlink" Target="http://www.presentationgo.com/" TargetMode="Externa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 smtClean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800" b="0" i="0" u="none" strike="noStrike" dirty="0" smtClean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7" tooltip="PresentationGo!"/>
              </a:rPr>
              <a:t>presentationgo.com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503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0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4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4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2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8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6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95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Your Date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Your Footer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800" dirty="0" smtClean="0">
                <a:solidFill>
                  <a:srgbClr val="A5CD28"/>
                </a:solidFill>
                <a:latin typeface="Open Sans" panose="020B0606030504020204" pitchFamily="34" charset="0"/>
                <a:hlinkClick r:id="rId7" tooltip="PresentationGo!"/>
              </a:rPr>
              <a:t>presentationgo.com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0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Your Date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Your Footer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800" dirty="0" smtClean="0">
                <a:solidFill>
                  <a:srgbClr val="A5CD28"/>
                </a:solidFill>
                <a:latin typeface="Open Sans" panose="020B0606030504020204" pitchFamily="34" charset="0"/>
                <a:hlinkClick r:id="rId7" tooltip="PresentationGo!"/>
              </a:rPr>
              <a:t>presentationgo.com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7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Your Date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Your Footer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800" dirty="0" smtClean="0">
                <a:solidFill>
                  <a:srgbClr val="A5CD28"/>
                </a:solidFill>
                <a:latin typeface="Open Sans" panose="020B0606030504020204" pitchFamily="34" charset="0"/>
                <a:hlinkClick r:id="rId7" tooltip="PresentationGo!"/>
              </a:rPr>
              <a:t>presentationgo.com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3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Your Date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Your Footer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800" dirty="0" smtClean="0">
                <a:solidFill>
                  <a:srgbClr val="A5CD28"/>
                </a:solidFill>
                <a:latin typeface="Open Sans" panose="020B0606030504020204" pitchFamily="34" charset="0"/>
                <a:hlinkClick r:id="rId7" tooltip="PresentationGo!"/>
              </a:rPr>
              <a:t>presentationgo.com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6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1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4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11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Date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-88899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7" tooltip="PresentationGo!"/>
              </a:rPr>
              <a:t>presentationgo.com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3.wdp"/><Relationship Id="rId5" Type="http://schemas.openxmlformats.org/officeDocument/2006/relationships/image" Target="../media/image55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microsoft.com/office/2007/relationships/hdphoto" Target="../media/hdphoto16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8.wdp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microsoft.com/office/2007/relationships/hdphoto" Target="../media/hdphoto23.wdp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microsoft.com/office/2007/relationships/hdphoto" Target="../media/hdphoto25.wdp"/><Relationship Id="rId4" Type="http://schemas.openxmlformats.org/officeDocument/2006/relationships/image" Target="../media/image88.png"/><Relationship Id="rId9" Type="http://schemas.microsoft.com/office/2007/relationships/hdphoto" Target="../media/hdphoto27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4.png"/><Relationship Id="rId4" Type="http://schemas.microsoft.com/office/2007/relationships/hdphoto" Target="../media/hdphoto28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microsoft.com/office/2007/relationships/hdphoto" Target="../media/hdphoto35.wdp"/><Relationship Id="rId3" Type="http://schemas.microsoft.com/office/2007/relationships/hdphoto" Target="../media/hdphoto30.wdp"/><Relationship Id="rId7" Type="http://schemas.microsoft.com/office/2007/relationships/hdphoto" Target="../media/hdphoto32.wdp"/><Relationship Id="rId12" Type="http://schemas.openxmlformats.org/officeDocument/2006/relationships/image" Target="../media/image102.png"/><Relationship Id="rId17" Type="http://schemas.microsoft.com/office/2007/relationships/hdphoto" Target="../media/hdphoto37.wdp"/><Relationship Id="rId2" Type="http://schemas.openxmlformats.org/officeDocument/2006/relationships/image" Target="../media/image97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microsoft.com/office/2007/relationships/hdphoto" Target="../media/hdphoto34.wdp"/><Relationship Id="rId5" Type="http://schemas.microsoft.com/office/2007/relationships/hdphoto" Target="../media/hdphoto31.wdp"/><Relationship Id="rId15" Type="http://schemas.microsoft.com/office/2007/relationships/hdphoto" Target="../media/hdphoto36.wdp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microsoft.com/office/2007/relationships/hdphoto" Target="../media/hdphoto33.wdp"/><Relationship Id="rId1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agram.com/williamsonfair" TargetMode="External"/><Relationship Id="rId13" Type="http://schemas.openxmlformats.org/officeDocument/2006/relationships/hyperlink" Target="https://www.williamsoncountyfair.org/events/2018/maceo" TargetMode="External"/><Relationship Id="rId3" Type="http://schemas.openxmlformats.org/officeDocument/2006/relationships/image" Target="../media/image114.jpg"/><Relationship Id="rId7" Type="http://schemas.openxmlformats.org/officeDocument/2006/relationships/image" Target="../media/image116.png"/><Relationship Id="rId12" Type="http://schemas.openxmlformats.org/officeDocument/2006/relationships/image" Target="../media/image119.jpeg"/><Relationship Id="rId17" Type="http://schemas.openxmlformats.org/officeDocument/2006/relationships/image" Target="../media/image122.png"/><Relationship Id="rId2" Type="http://schemas.openxmlformats.org/officeDocument/2006/relationships/image" Target="../media/image113.pn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WilliamsonCountyFair" TargetMode="External"/><Relationship Id="rId11" Type="http://schemas.openxmlformats.org/officeDocument/2006/relationships/hyperlink" Target="https://www.williamsoncountyfair.org/events/2018/little-1s-farming" TargetMode="External"/><Relationship Id="rId5" Type="http://schemas.openxmlformats.org/officeDocument/2006/relationships/image" Target="../media/image115.png"/><Relationship Id="rId15" Type="http://schemas.openxmlformats.org/officeDocument/2006/relationships/hyperlink" Target="https://www.williamsoncountyfair.org/events/2018/nissan-stage-entertainment(2)" TargetMode="External"/><Relationship Id="rId10" Type="http://schemas.openxmlformats.org/officeDocument/2006/relationships/image" Target="../media/image118.jpeg"/><Relationship Id="rId4" Type="http://schemas.openxmlformats.org/officeDocument/2006/relationships/hyperlink" Target="https://twitter.com/Williamsonfair" TargetMode="External"/><Relationship Id="rId9" Type="http://schemas.openxmlformats.org/officeDocument/2006/relationships/image" Target="../media/image117.png"/><Relationship Id="rId1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8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google.com/url?sa=i&amp;rct=j&amp;q=&amp;esrc=s&amp;source=images&amp;cd=&amp;cad=rja&amp;uact=8&amp;ved=2ahUKEwiho__M1pLcAhVMeKwKHT_aDL4QjRx6BAgBEAU&amp;url=https://anatomyinnerbody.com/hd-human-body-bone-structure/hd-human-body-bone-structure-human-anatomy-details-human-leg-bone-structure/&amp;psig=AOvVaw1eTT1LzF8aXfch5Rqb_PzG&amp;ust=153124828005122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gif"/><Relationship Id="rId4" Type="http://schemas.microsoft.com/office/2007/relationships/hdphoto" Target="../media/hdphoto39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g"/><Relationship Id="rId4" Type="http://schemas.openxmlformats.org/officeDocument/2006/relationships/image" Target="../media/image11.JP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5972464"/>
            <a:ext cx="7046190" cy="646546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>
                <a:solidFill>
                  <a:srgbClr val="38415E"/>
                </a:solidFill>
                <a:latin typeface="Bell MT" panose="02020503060305020303" pitchFamily="18" charset="0"/>
              </a:rPr>
              <a:t> </a:t>
            </a:r>
            <a:r>
              <a:rPr lang="en-US" sz="3000" b="1" dirty="0" smtClean="0">
                <a:solidFill>
                  <a:srgbClr val="38415E"/>
                </a:solidFill>
                <a:latin typeface="Bookman Old Style" panose="02050604050505020204" pitchFamily="18" charset="0"/>
              </a:rPr>
              <a:t>america’s greatest county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38415E"/>
                </a:solidFill>
                <a:latin typeface="Bookman Old Style" panose="02050604050505020204" pitchFamily="18" charset="0"/>
              </a:rPr>
              <a:t> Mayor Rogers Anderson</a:t>
            </a:r>
            <a:endParaRPr lang="en-US" sz="2400" b="1" dirty="0">
              <a:solidFill>
                <a:srgbClr val="38415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71" y="4765965"/>
            <a:ext cx="1853701" cy="169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2438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39188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00218"/>
                </a:solidFill>
                <a:latin typeface="Bookman Old Style" panose="02050604050505020204" pitchFamily="18" charset="0"/>
              </a:rPr>
              <a:t>JOHN I. EASLEY CRIMINAL JUSTICE  CENTER</a:t>
            </a:r>
          </a:p>
          <a:p>
            <a:pPr algn="ctr"/>
            <a:r>
              <a:rPr lang="en-US" sz="2000" b="1" dirty="0" smtClean="0">
                <a:solidFill>
                  <a:srgbClr val="A00218"/>
                </a:solidFill>
                <a:latin typeface="Bookman Old Style" panose="02050604050505020204" pitchFamily="18" charset="0"/>
              </a:rPr>
              <a:t>CIRCA 1989</a:t>
            </a: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984">
            <a:off x="290316" y="1864612"/>
            <a:ext cx="4061208" cy="2578542"/>
          </a:xfrm>
          <a:prstGeom prst="rect">
            <a:avLst/>
          </a:prstGeom>
          <a:noFill/>
          <a:ln w="57150">
            <a:solidFill>
              <a:srgbClr val="720C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930" y="4655742"/>
            <a:ext cx="1615580" cy="1639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1969" y="1222315"/>
            <a:ext cx="451203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u="sng" dirty="0">
              <a:solidFill>
                <a:srgbClr val="A00218"/>
              </a:solidFill>
              <a:latin typeface="Bookman Old Style" panose="020506040505050202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Adult Detention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Juvenile Detention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Male &amp; Female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Sheriff’s Office Administration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Juvenile Court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Juvenile Court Judge &amp; Administration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Juvenile Court Clerk Administration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Alternative Learning Center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A00218"/>
                </a:solidFill>
                <a:latin typeface="Bookman Old Style" panose="02050604050505020204" pitchFamily="18" charset="0"/>
              </a:rPr>
              <a:t>Magistrates – 24/7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2438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-183993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3400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“TRIPLE J” TASK FORCE</a:t>
            </a:r>
          </a:p>
          <a:p>
            <a:pPr algn="ctr"/>
            <a:endParaRPr lang="en-US" sz="500" b="1" dirty="0" smtClean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JUVENILE  -  JUDICIAL  -  JAIL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41043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latin typeface="Bookman Old Style"/>
              <a:cs typeface="Bookman Old Style"/>
            </a:endParaRPr>
          </a:p>
          <a:p>
            <a:pPr algn="ctr"/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Adult Detention (Jail)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Jail Administration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Sheriff’s Office Administration</a:t>
            </a:r>
          </a:p>
          <a:p>
            <a:pPr algn="ctr"/>
            <a:endParaRPr lang="en-US" sz="500" b="1" dirty="0" smtClean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Juvenile Court Rooms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Juvenile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Detention</a:t>
            </a:r>
          </a:p>
          <a:p>
            <a:pPr algn="ctr"/>
            <a:endParaRPr lang="en-US" sz="500" b="1" dirty="0" smtClean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Juvenile Court Judge &amp; Administration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Juvenile Court Clerk &amp; Administration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Alternative Learning Center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Magistrates – 24/7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5394" y="1802270"/>
            <a:ext cx="487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cs typeface="Bookman Old Style"/>
              </a:rPr>
              <a:t>20 - 25 Year Growth Needs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6264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81" y="1485390"/>
            <a:ext cx="6096528" cy="406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17" y="365126"/>
            <a:ext cx="8406056" cy="1120264"/>
          </a:xfrm>
        </p:spPr>
        <p:txBody>
          <a:bodyPr>
            <a:normAutofit/>
          </a:bodyPr>
          <a:lstStyle/>
          <a:p>
            <a:pPr algn="ctr"/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Juvenile Court </a:t>
            </a:r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Cases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/>
              <a:cs typeface="Bookman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552" y="4322655"/>
            <a:ext cx="1557081" cy="1459983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1865" y="951517"/>
            <a:ext cx="1507372" cy="15032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27305" y="2454725"/>
            <a:ext cx="15122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Bookman Old Style" panose="02050604050505020204" pitchFamily="18" charset="0"/>
              </a:rPr>
              <a:t>Juvenile Court Judge,</a:t>
            </a:r>
          </a:p>
          <a:p>
            <a:r>
              <a:rPr lang="en-US" sz="1400" b="1" dirty="0" smtClean="0">
                <a:latin typeface="Bookman Old Style" panose="02050604050505020204" pitchFamily="18" charset="0"/>
              </a:rPr>
              <a:t>Sharon </a:t>
            </a:r>
            <a:r>
              <a:rPr lang="en-US" sz="1400" b="1" dirty="0" err="1" smtClean="0">
                <a:latin typeface="Bookman Old Style" panose="02050604050505020204" pitchFamily="18" charset="0"/>
              </a:rPr>
              <a:t>Guffee</a:t>
            </a:r>
            <a:endParaRPr lang="en-US" sz="1400" b="1" dirty="0">
              <a:latin typeface="Bookman Old Style" panose="02050604050505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433" y="5551774"/>
            <a:ext cx="1530229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-283" r="30604" b="5440"/>
          <a:stretch/>
        </p:blipFill>
        <p:spPr>
          <a:xfrm>
            <a:off x="229968" y="189855"/>
            <a:ext cx="4144595" cy="6442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1" r="40878" b="6700"/>
          <a:stretch/>
        </p:blipFill>
        <p:spPr>
          <a:xfrm>
            <a:off x="4831943" y="189855"/>
            <a:ext cx="4098697" cy="6442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Oval 13"/>
          <p:cNvSpPr/>
          <p:nvPr/>
        </p:nvSpPr>
        <p:spPr>
          <a:xfrm>
            <a:off x="2860448" y="1227235"/>
            <a:ext cx="3180830" cy="49456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Judicial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Courtroom Space Needed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5" b="93758" l="2499" r="96729">
                        <a14:foregroundMark x1="46252" y1="68545" x2="57974" y2="68303"/>
                        <a14:foregroundMark x1="68196" y1="68121" x2="86370" y2="68121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50" y="3571026"/>
            <a:ext cx="1065460" cy="798997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347125" y="3970524"/>
            <a:ext cx="69272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12415" y="3970524"/>
            <a:ext cx="69272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3" b="90756" l="91" r="89837">
                        <a14:foregroundMark x1="43557" y1="65156" x2="50998" y2="68178"/>
                        <a14:foregroundMark x1="43013" y1="72178" x2="50454" y2="87644"/>
                        <a14:foregroundMark x1="21506" y1="26933" x2="91" y2="21244"/>
                        <a14:foregroundMark x1="2269" y1="7556" x2="91" y2="6133"/>
                        <a14:backgroundMark x1="47641" y1="88444" x2="51543" y2="89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373911"/>
            <a:ext cx="4801264" cy="49113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19972" y="1911528"/>
            <a:ext cx="45833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Public Building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Authority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9005" y="5295364"/>
            <a:ext cx="5126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aving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Us Money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2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16180"/>
              </p:ext>
            </p:extLst>
          </p:nvPr>
        </p:nvGraphicFramePr>
        <p:xfrm>
          <a:off x="134912" y="1154243"/>
          <a:ext cx="8559384" cy="5853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32094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Williamson County Schools Budget Increases</a:t>
            </a:r>
            <a:endParaRPr lang="en-US" sz="28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 rot="3578103">
            <a:off x="7873045" y="2458963"/>
            <a:ext cx="311547" cy="448503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A6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1351" y="1630853"/>
            <a:ext cx="3239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$12.8 Million Increase 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from 2018 - 2019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1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06829"/>
            <a:ext cx="9144000" cy="783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10 Year Budget Schools and Total Other</a:t>
            </a:r>
            <a:endParaRPr lang="en-US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49491"/>
              </p:ext>
            </p:extLst>
          </p:nvPr>
        </p:nvGraphicFramePr>
        <p:xfrm>
          <a:off x="627016" y="990601"/>
          <a:ext cx="7456714" cy="5415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0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6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3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36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</a:rPr>
                        <a:t>Budget Year End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</a:rPr>
                        <a:t>Expenditure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 Total </a:t>
                      </a:r>
                      <a:endParaRPr lang="en-US" sz="1600" b="1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</a:rPr>
                        <a:t>Schools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Percent </a:t>
                      </a:r>
                      <a:endParaRPr lang="en-US" sz="1600" b="1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</a:rPr>
                        <a:t>Schools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</a:rPr>
                        <a:t>Total</a:t>
                      </a:r>
                    </a:p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Other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</a:rPr>
                        <a:t>Percent </a:t>
                      </a:r>
                      <a:endParaRPr lang="en-US" sz="1600" b="1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1600" b="1" u="none" strike="noStrike" dirty="0" smtClean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348,005,454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219,415,731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63.05%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$ 128,589,723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36.95%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347,818,498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222,761,458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64.05%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125,057,040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35.95%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362,914,734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233,560,823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64.36%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129,353,911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35.64%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388,030,541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$ </a:t>
                      </a:r>
                      <a:r>
                        <a:rPr lang="en-US" sz="1400" u="none" strike="noStrike" dirty="0">
                          <a:effectLst/>
                        </a:rPr>
                        <a:t>248,809,276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64.12%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139,221,265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35.88%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397,952,747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$ </a:t>
                      </a:r>
                      <a:r>
                        <a:rPr lang="en-US" sz="1400" u="none" strike="noStrike" dirty="0">
                          <a:effectLst/>
                        </a:rPr>
                        <a:t>257,723,536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64.76%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140,229,211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35.24%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434,850,406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$ </a:t>
                      </a:r>
                      <a:r>
                        <a:rPr lang="en-US" sz="1400" u="none" strike="noStrike" dirty="0">
                          <a:effectLst/>
                        </a:rPr>
                        <a:t>272,910,780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62.76%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161,939,626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37.24%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$ 440,951,983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287,586,446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65.22%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153,365,537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34.78%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$ 472,785,245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306,896,346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64.91%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165,888,899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35.09%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$ </a:t>
                      </a:r>
                      <a:r>
                        <a:rPr lang="en-US" sz="1400" u="none" strike="noStrike" dirty="0">
                          <a:effectLst/>
                        </a:rPr>
                        <a:t>515,057,658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339,884,144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65.99%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175,173,514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34.01%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557,746,817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356,662,975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63.95%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$ </a:t>
                      </a:r>
                      <a:r>
                        <a:rPr lang="en-US" sz="1400" u="none" strike="noStrike" dirty="0">
                          <a:effectLst/>
                        </a:rPr>
                        <a:t>201,083,842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36.05%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36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568,424,146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371,057,893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65.28%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</a:t>
                      </a:r>
                      <a:r>
                        <a:rPr lang="en-US" sz="1400" u="none" strike="noStrike" dirty="0" smtClean="0">
                          <a:effectLst/>
                        </a:rPr>
                        <a:t>197,366,253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34.72%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446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 – 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 </a:t>
                      </a:r>
                      <a:endParaRPr lang="en-US" sz="100" u="none" strike="noStrike" dirty="0" smtClean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$ 568,424,146 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$ 422,374,893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74.31%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$ 146,049,256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25.69%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3113315" y="5431434"/>
            <a:ext cx="1524000" cy="349276"/>
          </a:xfrm>
          <a:prstGeom prst="ellipse">
            <a:avLst/>
          </a:prstGeom>
          <a:noFill/>
          <a:ln w="38100">
            <a:solidFill>
              <a:srgbClr val="A00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02630" y="5431433"/>
            <a:ext cx="914400" cy="339780"/>
          </a:xfrm>
          <a:prstGeom prst="ellipse">
            <a:avLst/>
          </a:prstGeom>
          <a:noFill/>
          <a:ln w="38100">
            <a:solidFill>
              <a:srgbClr val="A00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69581" y="5957033"/>
            <a:ext cx="762000" cy="306967"/>
          </a:xfrm>
          <a:prstGeom prst="ellipse">
            <a:avLst/>
          </a:prstGeom>
          <a:noFill/>
          <a:ln w="28575">
            <a:solidFill>
              <a:srgbClr val="A00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716664" y="5931148"/>
            <a:ext cx="755703" cy="348702"/>
          </a:xfrm>
          <a:prstGeom prst="ellipse">
            <a:avLst/>
          </a:prstGeom>
          <a:noFill/>
          <a:ln w="38100">
            <a:solidFill>
              <a:srgbClr val="A00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59443" y="5927807"/>
            <a:ext cx="1477872" cy="336193"/>
          </a:xfrm>
          <a:prstGeom prst="ellipse">
            <a:avLst/>
          </a:prstGeom>
          <a:noFill/>
          <a:ln w="38100">
            <a:solidFill>
              <a:srgbClr val="A00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p Ribbon 12"/>
          <p:cNvSpPr/>
          <p:nvPr/>
        </p:nvSpPr>
        <p:spPr>
          <a:xfrm>
            <a:off x="-1832026" y="3446456"/>
            <a:ext cx="5380769" cy="1051944"/>
          </a:xfrm>
          <a:prstGeom prst="ribbon2">
            <a:avLst/>
          </a:prstGeom>
          <a:solidFill>
            <a:srgbClr val="404A6B"/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Property Tax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remains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The Same!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6" name="Up Ribbon 15"/>
          <p:cNvSpPr/>
          <p:nvPr/>
        </p:nvSpPr>
        <p:spPr>
          <a:xfrm>
            <a:off x="5366657" y="3446456"/>
            <a:ext cx="5757411" cy="1051944"/>
          </a:xfrm>
          <a:prstGeom prst="ribbon2">
            <a:avLst/>
          </a:prstGeom>
          <a:solidFill>
            <a:srgbClr val="404A6B"/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   $2.15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   County Wide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Up Ribbon 6"/>
          <p:cNvSpPr/>
          <p:nvPr/>
        </p:nvSpPr>
        <p:spPr>
          <a:xfrm>
            <a:off x="489858" y="544286"/>
            <a:ext cx="8052214" cy="1986653"/>
          </a:xfrm>
          <a:prstGeom prst="ribbon2">
            <a:avLst/>
          </a:prstGeom>
          <a:solidFill>
            <a:srgbClr val="404A6B"/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MAKE A DIFFERENCE!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422" y="2324043"/>
            <a:ext cx="4659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2018-2019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Budget Committee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Webb, Chairman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Judy Herbert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Bobby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Hullett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Todd Kaestner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Rogers Anderson, County Mayor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0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7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4495800"/>
            <a:ext cx="416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BIGAIL" pitchFamily="2" charset="2"/>
              </a:rPr>
              <a:t>      </a:t>
            </a:r>
            <a:endParaRPr lang="en-US" sz="4800" dirty="0">
              <a:latin typeface="ABIGAIL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4114800"/>
            <a:ext cx="7239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00" dirty="0" smtClean="0">
              <a:solidFill>
                <a:srgbClr val="EEB754"/>
              </a:solidFill>
              <a:latin typeface="Harrington" panose="04040505050A02020702" pitchFamily="82" charset="0"/>
            </a:endParaRPr>
          </a:p>
          <a:p>
            <a:endParaRPr lang="en-US" sz="300" dirty="0" smtClean="0">
              <a:solidFill>
                <a:srgbClr val="EA9F4C"/>
              </a:solidFill>
              <a:latin typeface="Harrington" panose="04040505050A02020702" pitchFamily="82" charset="0"/>
            </a:endParaRPr>
          </a:p>
          <a:p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7</a:t>
            </a:r>
            <a:r>
              <a:rPr lang="en-US" sz="2700" baseline="300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th</a:t>
            </a:r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 District </a:t>
            </a:r>
            <a:r>
              <a:rPr lang="en-US" sz="2700" dirty="0">
                <a:solidFill>
                  <a:srgbClr val="EA9F4C"/>
                </a:solidFill>
                <a:latin typeface="Harrington" panose="04040505050A02020702" pitchFamily="82" charset="0"/>
              </a:rPr>
              <a:t>– Tom </a:t>
            </a:r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Bain</a:t>
            </a:r>
          </a:p>
          <a:p>
            <a:endParaRPr lang="en-US" sz="500" dirty="0" smtClean="0">
              <a:solidFill>
                <a:srgbClr val="EA9F4C"/>
              </a:solidFill>
              <a:latin typeface="Harrington" panose="04040505050A02020702" pitchFamily="82" charset="0"/>
            </a:endParaRPr>
          </a:p>
          <a:p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5</a:t>
            </a:r>
            <a:r>
              <a:rPr lang="en-US" sz="2700" baseline="300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th</a:t>
            </a:r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 </a:t>
            </a:r>
            <a:r>
              <a:rPr lang="en-US" sz="2700" dirty="0">
                <a:solidFill>
                  <a:srgbClr val="EA9F4C"/>
                </a:solidFill>
                <a:latin typeface="Harrington" panose="04040505050A02020702" pitchFamily="82" charset="0"/>
              </a:rPr>
              <a:t>District – Lewis Green, Jr.</a:t>
            </a:r>
          </a:p>
          <a:p>
            <a:endParaRPr lang="en-US" sz="500" dirty="0" smtClean="0">
              <a:solidFill>
                <a:srgbClr val="EA9F4C"/>
              </a:solidFill>
              <a:latin typeface="Harrington" panose="04040505050A02020702" pitchFamily="82" charset="0"/>
            </a:endParaRPr>
          </a:p>
          <a:p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8</a:t>
            </a:r>
            <a:r>
              <a:rPr lang="en-US" sz="2700" baseline="300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th</a:t>
            </a:r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 </a:t>
            </a:r>
            <a:r>
              <a:rPr lang="en-US" sz="2700" dirty="0">
                <a:solidFill>
                  <a:srgbClr val="EA9F4C"/>
                </a:solidFill>
                <a:latin typeface="Harrington" panose="04040505050A02020702" pitchFamily="82" charset="0"/>
              </a:rPr>
              <a:t>District – Jack Walton, Jr</a:t>
            </a:r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.</a:t>
            </a:r>
            <a:endParaRPr lang="en-US" sz="2700" dirty="0">
              <a:solidFill>
                <a:srgbClr val="EA9F4C"/>
              </a:solidFill>
              <a:latin typeface="Harrington" panose="04040505050A02020702" pitchFamily="82" charset="0"/>
            </a:endParaRPr>
          </a:p>
          <a:p>
            <a:endParaRPr lang="en-US" sz="500" dirty="0" smtClean="0">
              <a:solidFill>
                <a:srgbClr val="EA9F4C"/>
              </a:solidFill>
              <a:latin typeface="Harrington" panose="04040505050A02020702" pitchFamily="82" charset="0"/>
            </a:endParaRPr>
          </a:p>
          <a:p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10</a:t>
            </a:r>
            <a:r>
              <a:rPr lang="en-US" sz="2700" baseline="300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th</a:t>
            </a:r>
            <a:r>
              <a:rPr lang="en-US" sz="2700" dirty="0" smtClean="0">
                <a:solidFill>
                  <a:srgbClr val="EA9F4C"/>
                </a:solidFill>
                <a:latin typeface="Harrington" panose="04040505050A02020702" pitchFamily="82" charset="0"/>
              </a:rPr>
              <a:t> </a:t>
            </a:r>
            <a:r>
              <a:rPr lang="en-US" sz="2700" dirty="0">
                <a:solidFill>
                  <a:srgbClr val="EA9F4C"/>
                </a:solidFill>
                <a:latin typeface="Harrington" panose="04040505050A02020702" pitchFamily="82" charset="0"/>
              </a:rPr>
              <a:t>District – Houston </a:t>
            </a:r>
            <a:r>
              <a:rPr lang="en-US" sz="2700" dirty="0" err="1">
                <a:solidFill>
                  <a:srgbClr val="EA9F4C"/>
                </a:solidFill>
                <a:latin typeface="Harrington" panose="04040505050A02020702" pitchFamily="82" charset="0"/>
              </a:rPr>
              <a:t>Naron</a:t>
            </a:r>
            <a:r>
              <a:rPr lang="en-US" sz="2700" dirty="0">
                <a:solidFill>
                  <a:srgbClr val="EA9F4C"/>
                </a:solidFill>
                <a:latin typeface="Harrington" panose="04040505050A02020702" pitchFamily="82" charset="0"/>
              </a:rPr>
              <a:t>, Jr</a:t>
            </a:r>
            <a:r>
              <a:rPr lang="en-US" sz="2500" dirty="0">
                <a:solidFill>
                  <a:srgbClr val="EA9F4C"/>
                </a:solidFill>
                <a:latin typeface="Harlow Solid Italic" panose="04030604020F02020D02" pitchFamily="82" charset="0"/>
              </a:rPr>
              <a:t>.</a:t>
            </a:r>
          </a:p>
          <a:p>
            <a:endParaRPr lang="en-US" sz="25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86" b="96458" l="2000" r="98000">
                        <a14:foregroundMark x1="3900" y1="53406" x2="28650" y2="91826"/>
                        <a14:foregroundMark x1="26150" y1="40736" x2="20900" y2="59809"/>
                        <a14:foregroundMark x1="5300" y1="48910" x2="9050" y2="60763"/>
                        <a14:foregroundMark x1="14850" y1="60627" x2="17850" y2="58038"/>
                        <a14:foregroundMark x1="38250" y1="49864" x2="50300" y2="89373"/>
                        <a14:foregroundMark x1="87050" y1="81744" x2="98050" y2="85559"/>
                        <a14:foregroundMark x1="89200" y1="81744" x2="93750" y2="82153"/>
                        <a14:foregroundMark x1="90950" y1="81199" x2="95050" y2="81199"/>
                        <a14:foregroundMark x1="91450" y1="80109" x2="94600" y2="81744"/>
                        <a14:foregroundMark x1="2450" y1="55858" x2="5400" y2="56948"/>
                        <a14:foregroundMark x1="2850" y1="54360" x2="4450" y2="52725"/>
                        <a14:foregroundMark x1="37800" y1="56131" x2="45950" y2="53815"/>
                        <a14:foregroundMark x1="38400" y1="59673" x2="41150" y2="56948"/>
                        <a14:foregroundMark x1="60650" y1="78883" x2="61250" y2="86376"/>
                        <a14:foregroundMark x1="65950" y1="86921" x2="68500" y2="89646"/>
                        <a14:foregroundMark x1="79300" y1="78065" x2="77050" y2="84741"/>
                        <a14:foregroundMark x1="63500" y1="36376" x2="64900" y2="31608"/>
                        <a14:foregroundMark x1="67200" y1="77657" x2="67950" y2="79564"/>
                        <a14:foregroundMark x1="67000" y1="78202" x2="68900" y2="80790"/>
                        <a14:foregroundMark x1="66950" y1="81335" x2="68450" y2="7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" t="762" r="-2427" b="4831"/>
          <a:stretch/>
        </p:blipFill>
        <p:spPr>
          <a:xfrm>
            <a:off x="0" y="1547197"/>
            <a:ext cx="10330775" cy="3579279"/>
          </a:xfrm>
        </p:spPr>
      </p:pic>
      <p:sp>
        <p:nvSpPr>
          <p:cNvPr id="8" name="TextBox 7"/>
          <p:cNvSpPr txBox="1"/>
          <p:nvPr/>
        </p:nvSpPr>
        <p:spPr>
          <a:xfrm>
            <a:off x="155643" y="1031511"/>
            <a:ext cx="8464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…because Pets are Family too.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2991" r="2000" b="7921"/>
          <a:stretch/>
        </p:blipFill>
        <p:spPr>
          <a:xfrm>
            <a:off x="7351269" y="5126476"/>
            <a:ext cx="1607906" cy="1513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5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766620" y="5689737"/>
            <a:ext cx="522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Fallen But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Never Forgotten</a:t>
            </a:r>
            <a:endParaRPr lang="en-US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-12000"/>
                    </a14:imgEffect>
                  </a14:imgLayer>
                </a14:imgProps>
              </a:ext>
            </a:extLst>
          </a:blip>
          <a:srcRect l="6098" t="2327" r="1445" b="10836"/>
          <a:stretch/>
        </p:blipFill>
        <p:spPr>
          <a:xfrm>
            <a:off x="555742" y="402590"/>
            <a:ext cx="8045314" cy="57071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8" y="4919289"/>
            <a:ext cx="1856649" cy="185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5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53" y="3368069"/>
            <a:ext cx="2927105" cy="3353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0" b="95210" l="9880" r="89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838" y="1493959"/>
            <a:ext cx="4974770" cy="4974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80" y="-333682"/>
            <a:ext cx="2857500" cy="285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2991" r="2000" b="7921"/>
          <a:stretch/>
        </p:blipFill>
        <p:spPr>
          <a:xfrm>
            <a:off x="3922067" y="1505059"/>
            <a:ext cx="3677971" cy="3461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4" b="100000" l="3778" r="99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1871" y="3932827"/>
            <a:ext cx="1570157" cy="27568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364" y="3442735"/>
            <a:ext cx="13099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Save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Lives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03176" y="1541534"/>
            <a:ext cx="2915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97</a:t>
            </a:r>
            <a:r>
              <a:rPr kumimoji="0" lang="en-US" sz="3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SAVE </a:t>
            </a: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RATE</a:t>
            </a:r>
          </a:p>
        </p:txBody>
      </p:sp>
    </p:spTree>
    <p:extLst>
      <p:ext uri="{BB962C8B-B14F-4D97-AF65-F5344CB8AC3E}">
        <p14:creationId xmlns:p14="http://schemas.microsoft.com/office/powerpoint/2010/main" val="214312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9852" y="4547982"/>
            <a:ext cx="49448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Spay or Neuter Your Pets.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Help Stop Pet Overpopulation.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0247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It’s not just rabbits who multiply like rabbits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4" b="94203" l="9802" r="89990">
                        <a14:foregroundMark x1="46403" y1="25091" x2="52659" y2="31341"/>
                        <a14:foregroundMark x1="26277" y1="91486" x2="44943" y2="94203"/>
                        <a14:foregroundMark x1="53389" y1="91757" x2="58498" y2="94022"/>
                        <a14:foregroundMark x1="55370" y1="92663" x2="76642" y2="89221"/>
                        <a14:foregroundMark x1="25130" y1="91667" x2="30553" y2="92482"/>
                        <a14:foregroundMark x1="28467" y1="87953" x2="26173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34">
            <a:off x="3929975" y="839462"/>
            <a:ext cx="2443611" cy="2813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6" b="41190" l="29620" r="67799">
                        <a14:foregroundMark x1="32609" y1="15600" x2="36413" y2="13356"/>
                        <a14:foregroundMark x1="37500" y1="12458" x2="43614" y2="14141"/>
                        <a14:foregroundMark x1="30978" y1="15600" x2="38451" y2="12233"/>
                        <a14:foregroundMark x1="42935" y1="28507" x2="56250" y2="30976"/>
                        <a14:foregroundMark x1="33288" y1="34231" x2="32201" y2="40180"/>
                        <a14:foregroundMark x1="59239" y1="33446" x2="60190" y2="40741"/>
                        <a14:backgroundMark x1="47554" y1="17845" x2="48913" y2="22110"/>
                        <a14:backgroundMark x1="48777" y1="23120" x2="49592" y2="25477"/>
                        <a14:backgroundMark x1="46196" y1="25701" x2="48777" y2="25140"/>
                        <a14:backgroundMark x1="53261" y1="26487" x2="50815" y2="25253"/>
                        <a14:backgroundMark x1="37228" y1="32435" x2="59239" y2="37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9" t="4681" r="31111" b="54752"/>
          <a:stretch/>
        </p:blipFill>
        <p:spPr>
          <a:xfrm rot="20273637">
            <a:off x="4347363" y="471409"/>
            <a:ext cx="1084479" cy="1518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73" y="2191075"/>
            <a:ext cx="1898052" cy="1635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3" b="94252" l="8696" r="92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44" y="857425"/>
            <a:ext cx="3733929" cy="3421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6" b="41190" l="29620" r="67799">
                        <a14:foregroundMark x1="32609" y1="15600" x2="36413" y2="13356"/>
                        <a14:foregroundMark x1="37500" y1="12458" x2="43614" y2="14141"/>
                        <a14:foregroundMark x1="30978" y1="15600" x2="38451" y2="12233"/>
                        <a14:foregroundMark x1="33288" y1="34231" x2="32201" y2="40180"/>
                        <a14:foregroundMark x1="59239" y1="33446" x2="60190" y2="40741"/>
                        <a14:backgroundMark x1="47554" y1="17845" x2="48913" y2="22110"/>
                        <a14:backgroundMark x1="48777" y1="23120" x2="49592" y2="25477"/>
                        <a14:backgroundMark x1="46196" y1="25701" x2="48777" y2="25140"/>
                        <a14:backgroundMark x1="53261" y1="26487" x2="50815" y2="25253"/>
                        <a14:backgroundMark x1="37228" y1="32435" x2="59239" y2="37149"/>
                        <a14:backgroundMark x1="41576" y1="29293" x2="50408" y2="28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9" t="4681" r="31111" b="54752"/>
          <a:stretch/>
        </p:blipFill>
        <p:spPr>
          <a:xfrm rot="21388622" flipH="1">
            <a:off x="2012709" y="133596"/>
            <a:ext cx="1357710" cy="18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58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6"/>
          <a:stretch/>
        </p:blipFill>
        <p:spPr bwMode="auto">
          <a:xfrm>
            <a:off x="730401" y="1327082"/>
            <a:ext cx="7613014" cy="51519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889" y="-40460"/>
            <a:ext cx="3775014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New Location</a:t>
            </a:r>
            <a:endParaRPr lang="en-US" sz="3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5" b="13691"/>
          <a:stretch/>
        </p:blipFill>
        <p:spPr>
          <a:xfrm>
            <a:off x="2427611" y="43537"/>
            <a:ext cx="1650774" cy="99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80" b="48139" l="21400" r="56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11588" r="42901" b="48203"/>
          <a:stretch/>
        </p:blipFill>
        <p:spPr bwMode="auto">
          <a:xfrm>
            <a:off x="2540899" y="1912433"/>
            <a:ext cx="3074973" cy="207156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82032" y="1626499"/>
            <a:ext cx="1472750" cy="105197"/>
          </a:xfrm>
          <a:prstGeom prst="rect">
            <a:avLst/>
          </a:prstGeom>
          <a:solidFill>
            <a:srgbClr val="E6E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839" y="326700"/>
            <a:ext cx="37736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WILLIAMSON COUNTY PUBLIC LIBRARY</a:t>
            </a:r>
          </a:p>
          <a:p>
            <a:pPr algn="ctr"/>
            <a:endParaRPr lang="en-US" sz="2000" b="1" dirty="0" smtClean="0"/>
          </a:p>
          <a:p>
            <a:endParaRPr lang="en-US" sz="500" dirty="0"/>
          </a:p>
          <a:p>
            <a:endParaRPr lang="en-US" sz="25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500" dirty="0" smtClean="0"/>
          </a:p>
          <a:p>
            <a:endParaRPr lang="en-US" sz="500" dirty="0" smtClean="0"/>
          </a:p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34" y="3770488"/>
            <a:ext cx="3796565" cy="19246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16" y="326700"/>
            <a:ext cx="4014983" cy="30136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1428450" y="1002508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Learning Lab </a:t>
            </a:r>
            <a:endParaRPr lang="en-US" sz="28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Open </a:t>
            </a: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for Business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836">
            <a:off x="1558586" y="3358071"/>
            <a:ext cx="2994529" cy="19978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4275">
            <a:off x="305972" y="2144875"/>
            <a:ext cx="2326821" cy="1447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37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4" y="403268"/>
            <a:ext cx="1437391" cy="137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6054137" y="1614677"/>
            <a:ext cx="2496734" cy="2531604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38022" y="3507104"/>
            <a:ext cx="2496734" cy="2531604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9481" y="1954226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54136" y="2723308"/>
            <a:ext cx="2535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Facilities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56889" y="4047397"/>
            <a:ext cx="15584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$6.6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2708" y="4788966"/>
            <a:ext cx="26195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Million</a:t>
            </a:r>
            <a:endParaRPr kumimoji="0" lang="en-US" sz="34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25426" y="872273"/>
            <a:ext cx="4809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Maintenance</a:t>
            </a:r>
            <a:endParaRPr kumimoji="0" lang="en-US" sz="44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3126" y="322734"/>
            <a:ext cx="3029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Property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7114" y1="79348" x2="17450" y2="8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0" y="1838321"/>
            <a:ext cx="5377998" cy="49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2" y="603119"/>
            <a:ext cx="9012074" cy="50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79" y="0"/>
            <a:ext cx="5589242" cy="685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" b="9738"/>
          <a:stretch/>
        </p:blipFill>
        <p:spPr bwMode="auto">
          <a:xfrm>
            <a:off x="3089015" y="3569919"/>
            <a:ext cx="480904" cy="42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66621" y="0"/>
            <a:ext cx="1777379" cy="6858000"/>
          </a:xfrm>
          <a:prstGeom prst="rect">
            <a:avLst/>
          </a:prstGeom>
          <a:solidFill>
            <a:srgbClr val="F8E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853676" cy="6858001"/>
          </a:xfrm>
          <a:prstGeom prst="rect">
            <a:avLst/>
          </a:prstGeom>
          <a:solidFill>
            <a:srgbClr val="F8E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650378" y="125258"/>
            <a:ext cx="3268152" cy="2947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47765" y="414906"/>
            <a:ext cx="247337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</a:t>
            </a:r>
          </a:p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FUTURE </a:t>
            </a:r>
          </a:p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MATTERS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5" y="365125"/>
            <a:ext cx="867507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WC Election Commission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Future Location - Downs Boulevard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9" t="8178" r="651" b="19909"/>
          <a:stretch/>
        </p:blipFill>
        <p:spPr>
          <a:xfrm>
            <a:off x="1654588" y="1690688"/>
            <a:ext cx="5928610" cy="3540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89" y="4883634"/>
            <a:ext cx="1920544" cy="1327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13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4931" y="208139"/>
            <a:ext cx="9443803" cy="7892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Williamson County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Outcomes Ranking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Your Date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77" y="7091120"/>
            <a:ext cx="6931341" cy="5570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363" y="7091120"/>
            <a:ext cx="4958956" cy="55706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54348" y="3441918"/>
            <a:ext cx="1770212" cy="1744180"/>
            <a:chOff x="4846270" y="330493"/>
            <a:chExt cx="1661900" cy="1661928"/>
          </a:xfrm>
          <a:scene3d>
            <a:camera prst="orthographicFront"/>
            <a:lightRig rig="flat" dir="t"/>
          </a:scene3d>
        </p:grpSpPr>
        <p:sp>
          <p:nvSpPr>
            <p:cNvPr id="18" name="Oval 17"/>
            <p:cNvSpPr/>
            <p:nvPr/>
          </p:nvSpPr>
          <p:spPr>
            <a:xfrm>
              <a:off x="4846270" y="330493"/>
              <a:ext cx="1661900" cy="166192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10395692"/>
                <a:satOff val="-47968"/>
                <a:lumOff val="1765"/>
                <a:alphaOff val="0"/>
              </a:schemeClr>
            </a:fillRef>
            <a:effectRef idx="1">
              <a:schemeClr val="accent4">
                <a:alpha val="50000"/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Oval 4"/>
            <p:cNvSpPr txBox="1"/>
            <p:nvPr/>
          </p:nvSpPr>
          <p:spPr>
            <a:xfrm>
              <a:off x="4948881" y="621933"/>
              <a:ext cx="1552801" cy="11778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Healthy Outcomes</a:t>
              </a:r>
              <a:endParaRPr lang="en-US" sz="2800" b="1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39491" y="1391116"/>
            <a:ext cx="1796654" cy="1796466"/>
            <a:chOff x="5656779" y="443171"/>
            <a:chExt cx="1831703" cy="1831734"/>
          </a:xfrm>
          <a:scene3d>
            <a:camera prst="orthographicFront"/>
            <a:lightRig rig="flat" dir="t"/>
          </a:scene3d>
        </p:grpSpPr>
        <p:sp>
          <p:nvSpPr>
            <p:cNvPr id="21" name="Oval 20"/>
            <p:cNvSpPr/>
            <p:nvPr/>
          </p:nvSpPr>
          <p:spPr>
            <a:xfrm>
              <a:off x="5656779" y="443171"/>
              <a:ext cx="1831703" cy="1831734"/>
            </a:xfrm>
            <a:prstGeom prst="ellipse">
              <a:avLst/>
            </a:prstGeom>
            <a:solidFill>
              <a:srgbClr val="EE652E">
                <a:alpha val="49804"/>
              </a:srgb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alpha val="50000"/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Oval 4"/>
            <p:cNvSpPr txBox="1"/>
            <p:nvPr/>
          </p:nvSpPr>
          <p:spPr>
            <a:xfrm>
              <a:off x="5925026" y="711422"/>
              <a:ext cx="1295209" cy="12952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Length of Life</a:t>
              </a:r>
              <a:endParaRPr lang="en-US" sz="2800" b="1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28053" y="4736631"/>
            <a:ext cx="1752889" cy="1752977"/>
            <a:chOff x="3250374" y="81300"/>
            <a:chExt cx="1928178" cy="1928275"/>
          </a:xfrm>
          <a:scene3d>
            <a:camera prst="orthographicFront"/>
            <a:lightRig rig="flat" dir="t"/>
          </a:scene3d>
        </p:grpSpPr>
        <p:sp>
          <p:nvSpPr>
            <p:cNvPr id="24" name="Oval 23"/>
            <p:cNvSpPr/>
            <p:nvPr/>
          </p:nvSpPr>
          <p:spPr>
            <a:xfrm>
              <a:off x="3250374" y="81300"/>
              <a:ext cx="1928178" cy="1928275"/>
            </a:xfrm>
            <a:prstGeom prst="ellipse">
              <a:avLst/>
            </a:prstGeom>
            <a:solidFill>
              <a:srgbClr val="A00218">
                <a:alpha val="50000"/>
              </a:srgb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alpha val="50000"/>
                <a:hueOff val="8316554"/>
                <a:satOff val="-38374"/>
                <a:lumOff val="1412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5" name="Oval 4"/>
            <p:cNvSpPr txBox="1"/>
            <p:nvPr/>
          </p:nvSpPr>
          <p:spPr>
            <a:xfrm>
              <a:off x="3298400" y="556456"/>
              <a:ext cx="1782298" cy="11707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Quality of Life</a:t>
              </a:r>
              <a:endParaRPr lang="en-US" sz="2800" b="1" kern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59973" y="2948060"/>
            <a:ext cx="1824135" cy="1754442"/>
            <a:chOff x="5577744" y="2906332"/>
            <a:chExt cx="2252927" cy="2268725"/>
          </a:xfrm>
          <a:scene3d>
            <a:camera prst="orthographicFront"/>
            <a:lightRig rig="flat" dir="t"/>
          </a:scene3d>
        </p:grpSpPr>
        <p:sp>
          <p:nvSpPr>
            <p:cNvPr id="27" name="Oval 26"/>
            <p:cNvSpPr/>
            <p:nvPr/>
          </p:nvSpPr>
          <p:spPr>
            <a:xfrm>
              <a:off x="5588546" y="2906332"/>
              <a:ext cx="2197034" cy="2268725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8" name="Oval 4"/>
            <p:cNvSpPr txBox="1"/>
            <p:nvPr/>
          </p:nvSpPr>
          <p:spPr>
            <a:xfrm>
              <a:off x="5577744" y="3066770"/>
              <a:ext cx="2252927" cy="20082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Health Factors</a:t>
              </a:r>
              <a:endParaRPr lang="en-US" sz="2800" b="1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09748" y="1301053"/>
            <a:ext cx="2097785" cy="2371129"/>
            <a:chOff x="4047289" y="2542790"/>
            <a:chExt cx="3152257" cy="3650684"/>
          </a:xfrm>
          <a:scene3d>
            <a:camera prst="orthographicFront"/>
            <a:lightRig rig="flat" dir="t"/>
          </a:scene3d>
        </p:grpSpPr>
        <p:sp>
          <p:nvSpPr>
            <p:cNvPr id="30" name="Oval 29"/>
            <p:cNvSpPr/>
            <p:nvPr/>
          </p:nvSpPr>
          <p:spPr>
            <a:xfrm>
              <a:off x="4208699" y="2996561"/>
              <a:ext cx="2727193" cy="27275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6930461"/>
                <a:satOff val="-31979"/>
                <a:lumOff val="1177"/>
                <a:alphaOff val="0"/>
              </a:schemeClr>
            </a:fillRef>
            <a:effectRef idx="1">
              <a:schemeClr val="accent4">
                <a:alpha val="50000"/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1" name="Oval 4"/>
            <p:cNvSpPr txBox="1"/>
            <p:nvPr/>
          </p:nvSpPr>
          <p:spPr>
            <a:xfrm>
              <a:off x="4047289" y="2542790"/>
              <a:ext cx="3152257" cy="36506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Social &amp; Economic Factors</a:t>
              </a:r>
              <a:endParaRPr lang="en-US" sz="2400" b="1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82230" y="2504464"/>
            <a:ext cx="3278425" cy="2896586"/>
            <a:chOff x="3390843" y="2305435"/>
            <a:chExt cx="3839406" cy="3418652"/>
          </a:xfrm>
          <a:scene3d>
            <a:camera prst="orthographicFront"/>
            <a:lightRig rig="flat" dir="t"/>
          </a:scene3d>
        </p:grpSpPr>
        <p:sp>
          <p:nvSpPr>
            <p:cNvPr id="33" name="Oval 32"/>
            <p:cNvSpPr/>
            <p:nvPr/>
          </p:nvSpPr>
          <p:spPr>
            <a:xfrm>
              <a:off x="3568275" y="2305435"/>
              <a:ext cx="3418701" cy="3418652"/>
            </a:xfrm>
            <a:prstGeom prst="ellipse">
              <a:avLst/>
            </a:prstGeom>
            <a:solidFill>
              <a:srgbClr val="00B0F0">
                <a:alpha val="49804"/>
              </a:srgb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alpha val="50000"/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4" name="Oval 4"/>
            <p:cNvSpPr txBox="1"/>
            <p:nvPr/>
          </p:nvSpPr>
          <p:spPr>
            <a:xfrm>
              <a:off x="3390843" y="2561195"/>
              <a:ext cx="3839406" cy="27580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spcBef>
                  <a:spcPct val="0"/>
                </a:spcBef>
              </a:pPr>
              <a:r>
                <a:rPr lang="en-US" sz="3600" b="1" kern="1200" dirty="0" smtClean="0">
                  <a:latin typeface="+mn-lt"/>
                </a:rPr>
                <a:t>Ranked</a:t>
              </a:r>
            </a:p>
            <a:p>
              <a:pPr lvl="0" algn="ctr" defTabSz="1333500">
                <a:spcBef>
                  <a:spcPct val="0"/>
                </a:spcBef>
              </a:pPr>
              <a:r>
                <a:rPr lang="en-US" sz="4000" b="1" kern="1200" dirty="0" smtClean="0">
                  <a:latin typeface="+mn-lt"/>
                </a:rPr>
                <a:t>#1 </a:t>
              </a:r>
            </a:p>
            <a:p>
              <a:pPr lvl="0" algn="ctr" defTabSz="1333500">
                <a:spcBef>
                  <a:spcPct val="0"/>
                </a:spcBef>
              </a:pPr>
              <a:r>
                <a:rPr lang="en-US" sz="3600" b="1" dirty="0"/>
                <a:t>i</a:t>
              </a:r>
              <a:r>
                <a:rPr lang="en-US" sz="3600" b="1" kern="1200" dirty="0" smtClean="0">
                  <a:latin typeface="+mn-lt"/>
                </a:rPr>
                <a:t>n Tennessee</a:t>
              </a:r>
            </a:p>
            <a:p>
              <a:pPr lvl="0" algn="ctr" defTabSz="1333500">
                <a:spcBef>
                  <a:spcPct val="0"/>
                </a:spcBef>
              </a:pPr>
              <a:r>
                <a:rPr lang="en-US" sz="3600" b="1" dirty="0" smtClean="0"/>
                <a:t>For…</a:t>
              </a:r>
              <a:endParaRPr lang="en-US" sz="3600" b="1" kern="1200" dirty="0">
                <a:latin typeface="+mn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15089" y="1759236"/>
            <a:ext cx="1643287" cy="1623230"/>
            <a:chOff x="1933449" y="2290207"/>
            <a:chExt cx="3433638" cy="3433880"/>
          </a:xfrm>
          <a:scene3d>
            <a:camera prst="orthographicFront"/>
            <a:lightRig rig="flat" dir="t"/>
          </a:scene3d>
        </p:grpSpPr>
        <p:sp>
          <p:nvSpPr>
            <p:cNvPr id="36" name="Oval 35"/>
            <p:cNvSpPr/>
            <p:nvPr/>
          </p:nvSpPr>
          <p:spPr>
            <a:xfrm>
              <a:off x="1933449" y="2290207"/>
              <a:ext cx="3433638" cy="3433880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alpha val="50000"/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7" name="Oval 4"/>
            <p:cNvSpPr txBox="1"/>
            <p:nvPr/>
          </p:nvSpPr>
          <p:spPr>
            <a:xfrm>
              <a:off x="1933449" y="2355677"/>
              <a:ext cx="3316125" cy="33163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Clinical</a:t>
              </a:r>
              <a:r>
                <a:rPr lang="en-US" sz="4400" b="1" kern="1200" dirty="0" smtClean="0"/>
                <a:t> </a:t>
              </a:r>
              <a:r>
                <a:rPr lang="en-US" sz="2800" b="1" kern="1200" dirty="0" smtClean="0"/>
                <a:t>Care</a:t>
              </a:r>
              <a:endParaRPr lang="en-US" sz="2800" b="1" kern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747538" y="4738803"/>
            <a:ext cx="2475455" cy="1596109"/>
            <a:chOff x="-153948" y="88073"/>
            <a:chExt cx="8561507" cy="5636015"/>
          </a:xfrm>
          <a:scene3d>
            <a:camera prst="orthographicFront"/>
            <a:lightRig rig="flat" dir="t"/>
          </a:scene3d>
        </p:grpSpPr>
        <p:sp>
          <p:nvSpPr>
            <p:cNvPr id="39" name="Oval 38"/>
            <p:cNvSpPr/>
            <p:nvPr/>
          </p:nvSpPr>
          <p:spPr>
            <a:xfrm>
              <a:off x="869676" y="88073"/>
              <a:ext cx="6066216" cy="5636015"/>
            </a:xfrm>
            <a:prstGeom prst="ellipse">
              <a:avLst/>
            </a:prstGeom>
            <a:solidFill>
              <a:schemeClr val="bg1">
                <a:lumMod val="50000"/>
                <a:alpha val="5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0" name="Oval 4"/>
            <p:cNvSpPr txBox="1"/>
            <p:nvPr/>
          </p:nvSpPr>
          <p:spPr>
            <a:xfrm>
              <a:off x="-153948" y="328396"/>
              <a:ext cx="8561507" cy="50642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Health   Behaviors</a:t>
              </a:r>
              <a:endParaRPr lang="en-US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0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908" y1="29832" x2="79832" y2="65546"/>
                        <a14:foregroundMark x1="50000" y1="31513" x2="51261" y2="45378"/>
                        <a14:foregroundMark x1="27731" y1="24370" x2="65966" y2="20168"/>
                        <a14:foregroundMark x1="74370" y1="23529" x2="80252" y2="51681"/>
                        <a14:foregroundMark x1="29412" y1="76050" x2="66387" y2="76050"/>
                        <a14:foregroundMark x1="18908" y1="41176" x2="19328" y2="68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0" y="1200952"/>
            <a:ext cx="2798064" cy="2798064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364" y1="10682" x2="46364" y2="10682"/>
                        <a14:foregroundMark x1="46364" y1="10682" x2="67045" y2="16364"/>
                        <a14:foregroundMark x1="44773" y1="14773" x2="32955" y2="17500"/>
                        <a14:foregroundMark x1="16136" y1="32500" x2="14091" y2="67273"/>
                        <a14:foregroundMark x1="62727" y1="35455" x2="42500" y2="62273"/>
                        <a14:foregroundMark x1="30227" y1="43864" x2="63864" y2="60000"/>
                        <a14:foregroundMark x1="37955" y1="33182" x2="51364" y2="60455"/>
                        <a14:foregroundMark x1="65455" y1="41591" x2="59773" y2="47727"/>
                        <a14:foregroundMark x1="84545" y1="66818" x2="83864" y2="30909"/>
                        <a14:foregroundMark x1="32500" y1="83409" x2="67045" y2="79545"/>
                        <a14:foregroundMark x1="48409" y1="35227" x2="52500" y2="35227"/>
                        <a14:foregroundMark x1="57500" y1="52273" x2="62273" y2="53636"/>
                        <a14:foregroundMark x1="48864" y1="61818" x2="51818" y2="66818"/>
                        <a14:backgroundMark x1="70000" y1="48864" x2="70000" y2="48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02" y="1183589"/>
            <a:ext cx="2798064" cy="2798064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11" r="99730">
                        <a14:foregroundMark x1="36486" y1="41081" x2="62973" y2="64595"/>
                        <a14:foregroundMark x1="64324" y1="40541" x2="34324" y2="6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29" y="415065"/>
            <a:ext cx="2798064" cy="2798064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2835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A00218"/>
                </a:solidFill>
                <a:latin typeface="Bookman Old Style" panose="02050604050505020204" pitchFamily="18" charset="0"/>
              </a:rPr>
              <a:t>THANK YOUR FIRST RESPONDERS</a:t>
            </a:r>
            <a:endParaRPr lang="en-US" sz="2800" b="1" dirty="0">
              <a:solidFill>
                <a:srgbClr val="A0021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34501" y="187598"/>
            <a:ext cx="5549765" cy="1084628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INVENTORY CHANGE</a:t>
            </a:r>
            <a:b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2010 TO 2018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62088" y="1497276"/>
            <a:ext cx="1453601" cy="315359"/>
          </a:xfrm>
          <a:prstGeom prst="roundRect">
            <a:avLst/>
          </a:prstGeom>
          <a:solidFill>
            <a:srgbClr val="2D3758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 YEAR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09484" y="1507846"/>
            <a:ext cx="1590929" cy="312123"/>
          </a:xfrm>
          <a:prstGeom prst="roundRect">
            <a:avLst/>
          </a:prstGeom>
          <a:solidFill>
            <a:srgbClr val="2D3758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of Parcels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45059" y="1529699"/>
            <a:ext cx="1478415" cy="290049"/>
          </a:xfrm>
          <a:prstGeom prst="roundRect">
            <a:avLst/>
          </a:prstGeom>
          <a:solidFill>
            <a:srgbClr val="2D3758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VALUE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252" y="1957831"/>
            <a:ext cx="2971836" cy="40499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COMMERCIAL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097191" y="1900936"/>
            <a:ext cx="1418498" cy="2292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097191" y="2175825"/>
            <a:ext cx="1418498" cy="22921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609485" y="1875062"/>
            <a:ext cx="1590929" cy="326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3116 PARCELS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609485" y="2158401"/>
            <a:ext cx="1590929" cy="3269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3254 PARCELS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845059" y="1891015"/>
            <a:ext cx="1482485" cy="326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$4,692,273,561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845059" y="2174078"/>
            <a:ext cx="1482485" cy="3269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D375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$9094,274,500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0252" y="3151484"/>
            <a:ext cx="2971836" cy="40499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RESIDENTIAL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097191" y="3119082"/>
            <a:ext cx="1418498" cy="2292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3097191" y="3393971"/>
            <a:ext cx="1418498" cy="22921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609485" y="3093208"/>
            <a:ext cx="1590929" cy="326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70439 PARCELS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609485" y="3376547"/>
            <a:ext cx="1590929" cy="3269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83374 PARCELS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861387" y="3100997"/>
            <a:ext cx="1482485" cy="326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$21,715,828,655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6861387" y="3384060"/>
            <a:ext cx="1482485" cy="3269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B69F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$36,208,829,350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877840" y="3649625"/>
            <a:ext cx="832740" cy="40297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D375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18.4%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877840" y="2450645"/>
            <a:ext cx="832740" cy="40297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D375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4.4%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122658" y="2450645"/>
            <a:ext cx="832740" cy="40297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D375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93.8% 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122658" y="3653409"/>
            <a:ext cx="832740" cy="40297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D375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C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66.7%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35C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716823" y="4560018"/>
            <a:ext cx="3483590" cy="8067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D3758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INVENTORY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&amp; Residential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010513" y="5665776"/>
            <a:ext cx="2264845" cy="64069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D3758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$45+ BILLION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APPRAISED VALUE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58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6 -1.11111E-6 L 0.03993 0.05833 C 0.04896 0.0706 0.054 0.08912 0.054 0.10833 C 0.054 0.13009 0.04896 0.14769 0.03993 0.15995 L -3.61111E-6 0.21852 " pathEditMode="relative" rAng="0" ptsTypes="AAAAA">
                                      <p:cBhvr>
                                        <p:cTn id="9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092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8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-7.40741E-7 L 0.03993 0.08958 C 0.04896 0.10833 0.05399 0.13657 0.05399 0.1662 C 0.05399 0.19954 0.04896 0.22639 0.03993 0.24514 L 2.5E-6 0.33495 " pathEditMode="relative" rAng="0" ptsTypes="AAAAA">
                                      <p:cBhvr>
                                        <p:cTn id="9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673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5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59" grpId="1" animBg="1"/>
      <p:bldP spid="59" grpId="2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8" grpId="1" animBg="1"/>
      <p:bldP spid="69" grpId="0" animBg="1"/>
      <p:bldP spid="6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4" grpId="0" animBg="1"/>
      <p:bldP spid="89" grpId="0" animBg="1"/>
      <p:bldP spid="8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59134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Just Released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US 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population boom: </a:t>
            </a:r>
            <a:r>
              <a:rPr kumimoji="0" lang="en-US" sz="3200" b="1" i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adley Hand ITC" panose="03070402050302030203" pitchFamily="66" charset="0"/>
              </a:rPr>
              <a:t>Fastest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growing county in every state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5421" y="1313241"/>
            <a:ext cx="7167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F487B"/>
                </a:solidFill>
                <a:latin typeface="Bookman Old Style" panose="02050604050505020204" pitchFamily="18" charset="0"/>
              </a:rPr>
              <a:t>Tennessee: Williamson County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97277" y="2267347"/>
            <a:ext cx="751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2010-2017 population change:</a:t>
            </a:r>
            <a:r>
              <a:rPr lang="en-US" dirty="0">
                <a:solidFill>
                  <a:prstClr val="black"/>
                </a:solidFill>
                <a:latin typeface="Bookman Old Style" panose="02050604050505020204" pitchFamily="18" charset="0"/>
              </a:rPr>
              <a:t> +22.9% (184,130 to 226,257</a:t>
            </a:r>
            <a:r>
              <a:rPr lang="en-US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277" y="2744401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2010-2017 population change, Tennessee:</a:t>
            </a:r>
            <a:r>
              <a:rPr lang="en-US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700" dirty="0">
                <a:solidFill>
                  <a:prstClr val="black"/>
                </a:solidFill>
                <a:latin typeface="Bookman Old Style" panose="02050604050505020204" pitchFamily="18" charset="0"/>
              </a:rPr>
              <a:t>+5.7% (6,355,882 to 6,715,984</a:t>
            </a:r>
            <a:r>
              <a:rPr lang="en-US" sz="17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7277" y="3221455"/>
            <a:ext cx="7675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  <a:defRPr/>
            </a:pPr>
            <a:r>
              <a:rPr lang="en-US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2010-2017 population change due to migration:</a:t>
            </a:r>
            <a:r>
              <a:rPr lang="en-US" dirty="0">
                <a:solidFill>
                  <a:prstClr val="black"/>
                </a:solidFill>
                <a:latin typeface="Bookman Old Style" panose="02050604050505020204" pitchFamily="18" charset="0"/>
              </a:rPr>
              <a:t> +35,034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277" y="3698507"/>
            <a:ext cx="579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  <a:defRPr/>
            </a:pPr>
            <a:r>
              <a:rPr lang="en-US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2017 </a:t>
            </a:r>
            <a:r>
              <a:rPr lang="en-US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unemployment:</a:t>
            </a:r>
            <a:r>
              <a:rPr lang="en-US" dirty="0">
                <a:solidFill>
                  <a:prstClr val="black"/>
                </a:solidFill>
                <a:latin typeface="Bookman Old Style" panose="02050604050505020204" pitchFamily="18" charset="0"/>
              </a:rPr>
              <a:t> 2.7% (Tennessee: 3.7</a:t>
            </a:r>
            <a:r>
              <a:rPr lang="en-US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%)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85" y="4544893"/>
            <a:ext cx="2310611" cy="6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1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1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06" l="0" r="100000">
                        <a14:foregroundMark x1="3235" y1="97896" x2="58760" y2="96926"/>
                        <a14:foregroundMark x1="61725" y1="33333" x2="61725" y2="33333"/>
                        <a14:foregroundMark x1="62129" y1="30097" x2="62129" y2="30097"/>
                        <a14:foregroundMark x1="62399" y1="36570" x2="62399" y2="36570"/>
                        <a14:backgroundMark x1="62399" y1="96926" x2="97709" y2="6311"/>
                        <a14:backgroundMark x1="63342" y1="20874" x2="98518" y2="97896"/>
                        <a14:backgroundMark x1="62938" y1="21683" x2="63477" y2="96764"/>
                        <a14:backgroundMark x1="62264" y1="97249" x2="94744" y2="97735"/>
                        <a14:backgroundMark x1="63208" y1="21683" x2="94879" y2="1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"/>
          <a:stretch/>
        </p:blipFill>
        <p:spPr>
          <a:xfrm>
            <a:off x="-94268" y="-248951"/>
            <a:ext cx="9479410" cy="7177652"/>
          </a:xfr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5806911" y="1150070"/>
            <a:ext cx="3568804" cy="577863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919017" y="-94268"/>
            <a:ext cx="2466125" cy="1734532"/>
          </a:xfrm>
          <a:custGeom>
            <a:avLst/>
            <a:gdLst>
              <a:gd name="connsiteX0" fmla="*/ 2394665 w 2809445"/>
              <a:gd name="connsiteY0" fmla="*/ 47134 h 1734532"/>
              <a:gd name="connsiteX1" fmla="*/ 2338105 w 2809445"/>
              <a:gd name="connsiteY1" fmla="*/ 103695 h 1734532"/>
              <a:gd name="connsiteX2" fmla="*/ 2290971 w 2809445"/>
              <a:gd name="connsiteY2" fmla="*/ 169682 h 1734532"/>
              <a:gd name="connsiteX3" fmla="*/ 2262690 w 2809445"/>
              <a:gd name="connsiteY3" fmla="*/ 197963 h 1734532"/>
              <a:gd name="connsiteX4" fmla="*/ 2243837 w 2809445"/>
              <a:gd name="connsiteY4" fmla="*/ 235670 h 1734532"/>
              <a:gd name="connsiteX5" fmla="*/ 2224983 w 2809445"/>
              <a:gd name="connsiteY5" fmla="*/ 292231 h 1734532"/>
              <a:gd name="connsiteX6" fmla="*/ 2206129 w 2809445"/>
              <a:gd name="connsiteY6" fmla="*/ 320511 h 1734532"/>
              <a:gd name="connsiteX7" fmla="*/ 2177849 w 2809445"/>
              <a:gd name="connsiteY7" fmla="*/ 377072 h 1734532"/>
              <a:gd name="connsiteX8" fmla="*/ 2083581 w 2809445"/>
              <a:gd name="connsiteY8" fmla="*/ 452487 h 1734532"/>
              <a:gd name="connsiteX9" fmla="*/ 2045874 w 2809445"/>
              <a:gd name="connsiteY9" fmla="*/ 490194 h 1734532"/>
              <a:gd name="connsiteX10" fmla="*/ 1970459 w 2809445"/>
              <a:gd name="connsiteY10" fmla="*/ 556181 h 1734532"/>
              <a:gd name="connsiteX11" fmla="*/ 1942179 w 2809445"/>
              <a:gd name="connsiteY11" fmla="*/ 575035 h 1734532"/>
              <a:gd name="connsiteX12" fmla="*/ 1876191 w 2809445"/>
              <a:gd name="connsiteY12" fmla="*/ 622169 h 1734532"/>
              <a:gd name="connsiteX13" fmla="*/ 1838484 w 2809445"/>
              <a:gd name="connsiteY13" fmla="*/ 659876 h 1734532"/>
              <a:gd name="connsiteX14" fmla="*/ 1810204 w 2809445"/>
              <a:gd name="connsiteY14" fmla="*/ 678730 h 1734532"/>
              <a:gd name="connsiteX15" fmla="*/ 1800777 w 2809445"/>
              <a:gd name="connsiteY15" fmla="*/ 707010 h 1734532"/>
              <a:gd name="connsiteX16" fmla="*/ 1744216 w 2809445"/>
              <a:gd name="connsiteY16" fmla="*/ 763571 h 1734532"/>
              <a:gd name="connsiteX17" fmla="*/ 1706509 w 2809445"/>
              <a:gd name="connsiteY17" fmla="*/ 810705 h 1734532"/>
              <a:gd name="connsiteX18" fmla="*/ 1668802 w 2809445"/>
              <a:gd name="connsiteY18" fmla="*/ 848412 h 1734532"/>
              <a:gd name="connsiteX19" fmla="*/ 1659375 w 2809445"/>
              <a:gd name="connsiteY19" fmla="*/ 876693 h 1734532"/>
              <a:gd name="connsiteX20" fmla="*/ 1631094 w 2809445"/>
              <a:gd name="connsiteY20" fmla="*/ 886120 h 1734532"/>
              <a:gd name="connsiteX21" fmla="*/ 1536826 w 2809445"/>
              <a:gd name="connsiteY21" fmla="*/ 942680 h 1734532"/>
              <a:gd name="connsiteX22" fmla="*/ 1451985 w 2809445"/>
              <a:gd name="connsiteY22" fmla="*/ 970961 h 1734532"/>
              <a:gd name="connsiteX23" fmla="*/ 1338863 w 2809445"/>
              <a:gd name="connsiteY23" fmla="*/ 1008668 h 1734532"/>
              <a:gd name="connsiteX24" fmla="*/ 1008925 w 2809445"/>
              <a:gd name="connsiteY24" fmla="*/ 1027522 h 1734532"/>
              <a:gd name="connsiteX25" fmla="*/ 858096 w 2809445"/>
              <a:gd name="connsiteY25" fmla="*/ 1046375 h 1734532"/>
              <a:gd name="connsiteX26" fmla="*/ 810962 w 2809445"/>
              <a:gd name="connsiteY26" fmla="*/ 1065229 h 1734532"/>
              <a:gd name="connsiteX27" fmla="*/ 735548 w 2809445"/>
              <a:gd name="connsiteY27" fmla="*/ 1084082 h 1734532"/>
              <a:gd name="connsiteX28" fmla="*/ 678987 w 2809445"/>
              <a:gd name="connsiteY28" fmla="*/ 1093509 h 1734532"/>
              <a:gd name="connsiteX29" fmla="*/ 283061 w 2809445"/>
              <a:gd name="connsiteY29" fmla="*/ 1102936 h 1734532"/>
              <a:gd name="connsiteX30" fmla="*/ 160513 w 2809445"/>
              <a:gd name="connsiteY30" fmla="*/ 1121790 h 1734532"/>
              <a:gd name="connsiteX31" fmla="*/ 37964 w 2809445"/>
              <a:gd name="connsiteY31" fmla="*/ 1150070 h 1734532"/>
              <a:gd name="connsiteX32" fmla="*/ 28538 w 2809445"/>
              <a:gd name="connsiteY32" fmla="*/ 1206631 h 1734532"/>
              <a:gd name="connsiteX33" fmla="*/ 9684 w 2809445"/>
              <a:gd name="connsiteY33" fmla="*/ 1272619 h 1734532"/>
              <a:gd name="connsiteX34" fmla="*/ 9684 w 2809445"/>
              <a:gd name="connsiteY34" fmla="*/ 1480008 h 1734532"/>
              <a:gd name="connsiteX35" fmla="*/ 75672 w 2809445"/>
              <a:gd name="connsiteY35" fmla="*/ 1508289 h 1734532"/>
              <a:gd name="connsiteX36" fmla="*/ 179367 w 2809445"/>
              <a:gd name="connsiteY36" fmla="*/ 1574276 h 1734532"/>
              <a:gd name="connsiteX37" fmla="*/ 433890 w 2809445"/>
              <a:gd name="connsiteY37" fmla="*/ 1621410 h 1734532"/>
              <a:gd name="connsiteX38" fmla="*/ 848670 w 2809445"/>
              <a:gd name="connsiteY38" fmla="*/ 1640264 h 1734532"/>
              <a:gd name="connsiteX39" fmla="*/ 1706509 w 2809445"/>
              <a:gd name="connsiteY39" fmla="*/ 1649691 h 1734532"/>
              <a:gd name="connsiteX40" fmla="*/ 2074154 w 2809445"/>
              <a:gd name="connsiteY40" fmla="*/ 1677971 h 1734532"/>
              <a:gd name="connsiteX41" fmla="*/ 2394665 w 2809445"/>
              <a:gd name="connsiteY41" fmla="*/ 1706252 h 1734532"/>
              <a:gd name="connsiteX42" fmla="*/ 2536068 w 2809445"/>
              <a:gd name="connsiteY42" fmla="*/ 1734532 h 1734532"/>
              <a:gd name="connsiteX43" fmla="*/ 2649189 w 2809445"/>
              <a:gd name="connsiteY43" fmla="*/ 1725105 h 1734532"/>
              <a:gd name="connsiteX44" fmla="*/ 2658616 w 2809445"/>
              <a:gd name="connsiteY44" fmla="*/ 1385740 h 1734532"/>
              <a:gd name="connsiteX45" fmla="*/ 2677470 w 2809445"/>
              <a:gd name="connsiteY45" fmla="*/ 1329179 h 1734532"/>
              <a:gd name="connsiteX46" fmla="*/ 2686896 w 2809445"/>
              <a:gd name="connsiteY46" fmla="*/ 1263192 h 1734532"/>
              <a:gd name="connsiteX47" fmla="*/ 2696323 w 2809445"/>
              <a:gd name="connsiteY47" fmla="*/ 1206631 h 1734532"/>
              <a:gd name="connsiteX48" fmla="*/ 2715177 w 2809445"/>
              <a:gd name="connsiteY48" fmla="*/ 1131216 h 1734532"/>
              <a:gd name="connsiteX49" fmla="*/ 2724604 w 2809445"/>
              <a:gd name="connsiteY49" fmla="*/ 1055802 h 1734532"/>
              <a:gd name="connsiteX50" fmla="*/ 2743457 w 2809445"/>
              <a:gd name="connsiteY50" fmla="*/ 923827 h 1734532"/>
              <a:gd name="connsiteX51" fmla="*/ 2762311 w 2809445"/>
              <a:gd name="connsiteY51" fmla="*/ 838986 h 1734532"/>
              <a:gd name="connsiteX52" fmla="*/ 2781164 w 2809445"/>
              <a:gd name="connsiteY52" fmla="*/ 707010 h 1734532"/>
              <a:gd name="connsiteX53" fmla="*/ 2800018 w 2809445"/>
              <a:gd name="connsiteY53" fmla="*/ 669303 h 1734532"/>
              <a:gd name="connsiteX54" fmla="*/ 2809445 w 2809445"/>
              <a:gd name="connsiteY54" fmla="*/ 641023 h 1734532"/>
              <a:gd name="connsiteX55" fmla="*/ 2790591 w 2809445"/>
              <a:gd name="connsiteY55" fmla="*/ 490194 h 1734532"/>
              <a:gd name="connsiteX56" fmla="*/ 2743457 w 2809445"/>
              <a:gd name="connsiteY56" fmla="*/ 377072 h 1734532"/>
              <a:gd name="connsiteX57" fmla="*/ 2705750 w 2809445"/>
              <a:gd name="connsiteY57" fmla="*/ 292231 h 1734532"/>
              <a:gd name="connsiteX58" fmla="*/ 2649189 w 2809445"/>
              <a:gd name="connsiteY58" fmla="*/ 188536 h 1734532"/>
              <a:gd name="connsiteX59" fmla="*/ 2639762 w 2809445"/>
              <a:gd name="connsiteY59" fmla="*/ 160256 h 1734532"/>
              <a:gd name="connsiteX60" fmla="*/ 2630336 w 2809445"/>
              <a:gd name="connsiteY60" fmla="*/ 113122 h 1734532"/>
              <a:gd name="connsiteX61" fmla="*/ 2611482 w 2809445"/>
              <a:gd name="connsiteY61" fmla="*/ 84841 h 1734532"/>
              <a:gd name="connsiteX62" fmla="*/ 2602055 w 2809445"/>
              <a:gd name="connsiteY62" fmla="*/ 56561 h 1734532"/>
              <a:gd name="connsiteX63" fmla="*/ 2507787 w 2809445"/>
              <a:gd name="connsiteY63" fmla="*/ 18854 h 1734532"/>
              <a:gd name="connsiteX64" fmla="*/ 2479507 w 2809445"/>
              <a:gd name="connsiteY64" fmla="*/ 9427 h 1734532"/>
              <a:gd name="connsiteX65" fmla="*/ 2451226 w 2809445"/>
              <a:gd name="connsiteY65" fmla="*/ 0 h 1734532"/>
              <a:gd name="connsiteX66" fmla="*/ 2422946 w 2809445"/>
              <a:gd name="connsiteY66" fmla="*/ 18854 h 1734532"/>
              <a:gd name="connsiteX67" fmla="*/ 2347531 w 2809445"/>
              <a:gd name="connsiteY67" fmla="*/ 47134 h 1734532"/>
              <a:gd name="connsiteX68" fmla="*/ 2319251 w 2809445"/>
              <a:gd name="connsiteY68" fmla="*/ 75414 h 1734532"/>
              <a:gd name="connsiteX69" fmla="*/ 2356958 w 2809445"/>
              <a:gd name="connsiteY69" fmla="*/ 103695 h 173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09445" h="1734532">
                <a:moveTo>
                  <a:pt x="2394665" y="47134"/>
                </a:moveTo>
                <a:cubicBezTo>
                  <a:pt x="2375812" y="65988"/>
                  <a:pt x="2355942" y="83877"/>
                  <a:pt x="2338105" y="103695"/>
                </a:cubicBezTo>
                <a:cubicBezTo>
                  <a:pt x="2261670" y="188623"/>
                  <a:pt x="2348361" y="100814"/>
                  <a:pt x="2290971" y="169682"/>
                </a:cubicBezTo>
                <a:cubicBezTo>
                  <a:pt x="2282436" y="179924"/>
                  <a:pt x="2272117" y="188536"/>
                  <a:pt x="2262690" y="197963"/>
                </a:cubicBezTo>
                <a:cubicBezTo>
                  <a:pt x="2256406" y="210532"/>
                  <a:pt x="2249056" y="222623"/>
                  <a:pt x="2243837" y="235670"/>
                </a:cubicBezTo>
                <a:cubicBezTo>
                  <a:pt x="2236456" y="254122"/>
                  <a:pt x="2236007" y="275695"/>
                  <a:pt x="2224983" y="292231"/>
                </a:cubicBezTo>
                <a:cubicBezTo>
                  <a:pt x="2218698" y="301658"/>
                  <a:pt x="2211631" y="310607"/>
                  <a:pt x="2206129" y="320511"/>
                </a:cubicBezTo>
                <a:cubicBezTo>
                  <a:pt x="2195892" y="338937"/>
                  <a:pt x="2189937" y="359803"/>
                  <a:pt x="2177849" y="377072"/>
                </a:cubicBezTo>
                <a:cubicBezTo>
                  <a:pt x="2134319" y="439259"/>
                  <a:pt x="2141930" y="394138"/>
                  <a:pt x="2083581" y="452487"/>
                </a:cubicBezTo>
                <a:cubicBezTo>
                  <a:pt x="2071012" y="465056"/>
                  <a:pt x="2058977" y="478183"/>
                  <a:pt x="2045874" y="490194"/>
                </a:cubicBezTo>
                <a:cubicBezTo>
                  <a:pt x="2021251" y="512765"/>
                  <a:pt x="1996311" y="535029"/>
                  <a:pt x="1970459" y="556181"/>
                </a:cubicBezTo>
                <a:cubicBezTo>
                  <a:pt x="1961690" y="563355"/>
                  <a:pt x="1950781" y="567662"/>
                  <a:pt x="1942179" y="575035"/>
                </a:cubicBezTo>
                <a:cubicBezTo>
                  <a:pt x="1885247" y="623835"/>
                  <a:pt x="1928155" y="604848"/>
                  <a:pt x="1876191" y="622169"/>
                </a:cubicBezTo>
                <a:cubicBezTo>
                  <a:pt x="1863622" y="634738"/>
                  <a:pt x="1851980" y="648308"/>
                  <a:pt x="1838484" y="659876"/>
                </a:cubicBezTo>
                <a:cubicBezTo>
                  <a:pt x="1829882" y="667249"/>
                  <a:pt x="1817282" y="669883"/>
                  <a:pt x="1810204" y="678730"/>
                </a:cubicBezTo>
                <a:cubicBezTo>
                  <a:pt x="1803997" y="686489"/>
                  <a:pt x="1805221" y="698122"/>
                  <a:pt x="1800777" y="707010"/>
                </a:cubicBezTo>
                <a:cubicBezTo>
                  <a:pt x="1784235" y="740093"/>
                  <a:pt x="1775696" y="739962"/>
                  <a:pt x="1744216" y="763571"/>
                </a:cubicBezTo>
                <a:cubicBezTo>
                  <a:pt x="1720521" y="834657"/>
                  <a:pt x="1755240" y="749791"/>
                  <a:pt x="1706509" y="810705"/>
                </a:cubicBezTo>
                <a:cubicBezTo>
                  <a:pt x="1669945" y="856410"/>
                  <a:pt x="1730503" y="827846"/>
                  <a:pt x="1668802" y="848412"/>
                </a:cubicBezTo>
                <a:cubicBezTo>
                  <a:pt x="1665660" y="857839"/>
                  <a:pt x="1666401" y="869667"/>
                  <a:pt x="1659375" y="876693"/>
                </a:cubicBezTo>
                <a:cubicBezTo>
                  <a:pt x="1652349" y="883719"/>
                  <a:pt x="1639780" y="881294"/>
                  <a:pt x="1631094" y="886120"/>
                </a:cubicBezTo>
                <a:cubicBezTo>
                  <a:pt x="1581560" y="913639"/>
                  <a:pt x="1583192" y="924847"/>
                  <a:pt x="1536826" y="942680"/>
                </a:cubicBezTo>
                <a:cubicBezTo>
                  <a:pt x="1509003" y="953381"/>
                  <a:pt x="1480096" y="961040"/>
                  <a:pt x="1451985" y="970961"/>
                </a:cubicBezTo>
                <a:cubicBezTo>
                  <a:pt x="1422624" y="981324"/>
                  <a:pt x="1374538" y="1003572"/>
                  <a:pt x="1338863" y="1008668"/>
                </a:cubicBezTo>
                <a:cubicBezTo>
                  <a:pt x="1238239" y="1023043"/>
                  <a:pt x="1097215" y="1023990"/>
                  <a:pt x="1008925" y="1027522"/>
                </a:cubicBezTo>
                <a:cubicBezTo>
                  <a:pt x="984615" y="1029953"/>
                  <a:pt x="891952" y="1037141"/>
                  <a:pt x="858096" y="1046375"/>
                </a:cubicBezTo>
                <a:cubicBezTo>
                  <a:pt x="841771" y="1050827"/>
                  <a:pt x="826806" y="1059287"/>
                  <a:pt x="810962" y="1065229"/>
                </a:cubicBezTo>
                <a:cubicBezTo>
                  <a:pt x="780176" y="1076774"/>
                  <a:pt x="771956" y="1077463"/>
                  <a:pt x="735548" y="1084082"/>
                </a:cubicBezTo>
                <a:cubicBezTo>
                  <a:pt x="716743" y="1087501"/>
                  <a:pt x="698084" y="1092713"/>
                  <a:pt x="678987" y="1093509"/>
                </a:cubicBezTo>
                <a:cubicBezTo>
                  <a:pt x="547089" y="1099005"/>
                  <a:pt x="415036" y="1099794"/>
                  <a:pt x="283061" y="1102936"/>
                </a:cubicBezTo>
                <a:cubicBezTo>
                  <a:pt x="195154" y="1124913"/>
                  <a:pt x="307855" y="1098526"/>
                  <a:pt x="160513" y="1121790"/>
                </a:cubicBezTo>
                <a:cubicBezTo>
                  <a:pt x="81461" y="1134272"/>
                  <a:pt x="88906" y="1133089"/>
                  <a:pt x="37964" y="1150070"/>
                </a:cubicBezTo>
                <a:cubicBezTo>
                  <a:pt x="34822" y="1168924"/>
                  <a:pt x="32286" y="1187888"/>
                  <a:pt x="28538" y="1206631"/>
                </a:cubicBezTo>
                <a:cubicBezTo>
                  <a:pt x="22621" y="1236219"/>
                  <a:pt x="18668" y="1245668"/>
                  <a:pt x="9684" y="1272619"/>
                </a:cubicBezTo>
                <a:cubicBezTo>
                  <a:pt x="8465" y="1288467"/>
                  <a:pt x="-11484" y="1448257"/>
                  <a:pt x="9684" y="1480008"/>
                </a:cubicBezTo>
                <a:cubicBezTo>
                  <a:pt x="22959" y="1499920"/>
                  <a:pt x="54753" y="1496667"/>
                  <a:pt x="75672" y="1508289"/>
                </a:cubicBezTo>
                <a:cubicBezTo>
                  <a:pt x="111486" y="1528186"/>
                  <a:pt x="143553" y="1554379"/>
                  <a:pt x="179367" y="1574276"/>
                </a:cubicBezTo>
                <a:cubicBezTo>
                  <a:pt x="267679" y="1623338"/>
                  <a:pt x="315833" y="1610993"/>
                  <a:pt x="433890" y="1621410"/>
                </a:cubicBezTo>
                <a:cubicBezTo>
                  <a:pt x="571149" y="1633521"/>
                  <a:pt x="711689" y="1638000"/>
                  <a:pt x="848670" y="1640264"/>
                </a:cubicBezTo>
                <a:lnTo>
                  <a:pt x="1706509" y="1649691"/>
                </a:lnTo>
                <a:cubicBezTo>
                  <a:pt x="1864446" y="1681276"/>
                  <a:pt x="1698513" y="1650350"/>
                  <a:pt x="2074154" y="1677971"/>
                </a:cubicBezTo>
                <a:cubicBezTo>
                  <a:pt x="2181117" y="1685836"/>
                  <a:pt x="2287828" y="1696825"/>
                  <a:pt x="2394665" y="1706252"/>
                </a:cubicBezTo>
                <a:cubicBezTo>
                  <a:pt x="2430565" y="1715227"/>
                  <a:pt x="2496797" y="1734532"/>
                  <a:pt x="2536068" y="1734532"/>
                </a:cubicBezTo>
                <a:cubicBezTo>
                  <a:pt x="2573906" y="1734532"/>
                  <a:pt x="2611482" y="1728247"/>
                  <a:pt x="2649189" y="1725105"/>
                </a:cubicBezTo>
                <a:cubicBezTo>
                  <a:pt x="2652331" y="1611983"/>
                  <a:pt x="2650553" y="1498618"/>
                  <a:pt x="2658616" y="1385740"/>
                </a:cubicBezTo>
                <a:cubicBezTo>
                  <a:pt x="2660032" y="1365917"/>
                  <a:pt x="2673001" y="1348544"/>
                  <a:pt x="2677470" y="1329179"/>
                </a:cubicBezTo>
                <a:cubicBezTo>
                  <a:pt x="2682466" y="1307529"/>
                  <a:pt x="2683518" y="1285153"/>
                  <a:pt x="2686896" y="1263192"/>
                </a:cubicBezTo>
                <a:cubicBezTo>
                  <a:pt x="2689802" y="1244301"/>
                  <a:pt x="2692318" y="1225320"/>
                  <a:pt x="2696323" y="1206631"/>
                </a:cubicBezTo>
                <a:cubicBezTo>
                  <a:pt x="2701752" y="1181294"/>
                  <a:pt x="2710402" y="1156684"/>
                  <a:pt x="2715177" y="1131216"/>
                </a:cubicBezTo>
                <a:cubicBezTo>
                  <a:pt x="2719846" y="1106316"/>
                  <a:pt x="2721181" y="1080903"/>
                  <a:pt x="2724604" y="1055802"/>
                </a:cubicBezTo>
                <a:cubicBezTo>
                  <a:pt x="2730608" y="1011771"/>
                  <a:pt x="2736151" y="967661"/>
                  <a:pt x="2743457" y="923827"/>
                </a:cubicBezTo>
                <a:cubicBezTo>
                  <a:pt x="2764045" y="800295"/>
                  <a:pt x="2741346" y="985741"/>
                  <a:pt x="2762311" y="838986"/>
                </a:cubicBezTo>
                <a:cubicBezTo>
                  <a:pt x="2765778" y="814718"/>
                  <a:pt x="2770510" y="738971"/>
                  <a:pt x="2781164" y="707010"/>
                </a:cubicBezTo>
                <a:cubicBezTo>
                  <a:pt x="2785608" y="693678"/>
                  <a:pt x="2794482" y="682219"/>
                  <a:pt x="2800018" y="669303"/>
                </a:cubicBezTo>
                <a:cubicBezTo>
                  <a:pt x="2803932" y="660170"/>
                  <a:pt x="2806303" y="650450"/>
                  <a:pt x="2809445" y="641023"/>
                </a:cubicBezTo>
                <a:cubicBezTo>
                  <a:pt x="2803160" y="590747"/>
                  <a:pt x="2800925" y="539797"/>
                  <a:pt x="2790591" y="490194"/>
                </a:cubicBezTo>
                <a:cubicBezTo>
                  <a:pt x="2779381" y="436388"/>
                  <a:pt x="2762800" y="420594"/>
                  <a:pt x="2743457" y="377072"/>
                </a:cubicBezTo>
                <a:cubicBezTo>
                  <a:pt x="2723252" y="331610"/>
                  <a:pt x="2728961" y="332849"/>
                  <a:pt x="2705750" y="292231"/>
                </a:cubicBezTo>
                <a:cubicBezTo>
                  <a:pt x="2678212" y="244039"/>
                  <a:pt x="2674833" y="265465"/>
                  <a:pt x="2649189" y="188536"/>
                </a:cubicBezTo>
                <a:cubicBezTo>
                  <a:pt x="2646047" y="179109"/>
                  <a:pt x="2642172" y="169896"/>
                  <a:pt x="2639762" y="160256"/>
                </a:cubicBezTo>
                <a:cubicBezTo>
                  <a:pt x="2635876" y="144712"/>
                  <a:pt x="2635962" y="128124"/>
                  <a:pt x="2630336" y="113122"/>
                </a:cubicBezTo>
                <a:cubicBezTo>
                  <a:pt x="2626358" y="102514"/>
                  <a:pt x="2616549" y="94975"/>
                  <a:pt x="2611482" y="84841"/>
                </a:cubicBezTo>
                <a:cubicBezTo>
                  <a:pt x="2607038" y="75953"/>
                  <a:pt x="2609081" y="63587"/>
                  <a:pt x="2602055" y="56561"/>
                </a:cubicBezTo>
                <a:cubicBezTo>
                  <a:pt x="2588183" y="42689"/>
                  <a:pt x="2518834" y="22536"/>
                  <a:pt x="2507787" y="18854"/>
                </a:cubicBezTo>
                <a:lnTo>
                  <a:pt x="2479507" y="9427"/>
                </a:lnTo>
                <a:lnTo>
                  <a:pt x="2451226" y="0"/>
                </a:lnTo>
                <a:cubicBezTo>
                  <a:pt x="2441799" y="6285"/>
                  <a:pt x="2433079" y="13787"/>
                  <a:pt x="2422946" y="18854"/>
                </a:cubicBezTo>
                <a:cubicBezTo>
                  <a:pt x="2400406" y="30124"/>
                  <a:pt x="2372005" y="38976"/>
                  <a:pt x="2347531" y="47134"/>
                </a:cubicBezTo>
                <a:cubicBezTo>
                  <a:pt x="2338104" y="56561"/>
                  <a:pt x="2319251" y="62083"/>
                  <a:pt x="2319251" y="75414"/>
                </a:cubicBezTo>
                <a:cubicBezTo>
                  <a:pt x="2319251" y="105917"/>
                  <a:pt x="2341389" y="103695"/>
                  <a:pt x="2356958" y="103695"/>
                </a:cubicBezTo>
              </a:path>
            </a:pathLst>
          </a:cu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9124112" y="-39416"/>
            <a:ext cx="444094" cy="1839936"/>
          </a:xfrm>
          <a:custGeom>
            <a:avLst/>
            <a:gdLst>
              <a:gd name="connsiteX0" fmla="*/ 396960 w 1028428"/>
              <a:gd name="connsiteY0" fmla="*/ 48843 h 1839936"/>
              <a:gd name="connsiteX1" fmla="*/ 340399 w 1028428"/>
              <a:gd name="connsiteY1" fmla="*/ 20562 h 1839936"/>
              <a:gd name="connsiteX2" fmla="*/ 312119 w 1028428"/>
              <a:gd name="connsiteY2" fmla="*/ 1709 h 1839936"/>
              <a:gd name="connsiteX3" fmla="*/ 180144 w 1028428"/>
              <a:gd name="connsiteY3" fmla="*/ 39416 h 1839936"/>
              <a:gd name="connsiteX4" fmla="*/ 161290 w 1028428"/>
              <a:gd name="connsiteY4" fmla="*/ 67696 h 1839936"/>
              <a:gd name="connsiteX5" fmla="*/ 95302 w 1028428"/>
              <a:gd name="connsiteY5" fmla="*/ 152538 h 1839936"/>
              <a:gd name="connsiteX6" fmla="*/ 57595 w 1028428"/>
              <a:gd name="connsiteY6" fmla="*/ 227952 h 1839936"/>
              <a:gd name="connsiteX7" fmla="*/ 19888 w 1028428"/>
              <a:gd name="connsiteY7" fmla="*/ 407061 h 1839936"/>
              <a:gd name="connsiteX8" fmla="*/ 1034 w 1028428"/>
              <a:gd name="connsiteY8" fmla="*/ 727573 h 1839936"/>
              <a:gd name="connsiteX9" fmla="*/ 10461 w 1028428"/>
              <a:gd name="connsiteY9" fmla="*/ 1151779 h 1839936"/>
              <a:gd name="connsiteX10" fmla="*/ 104729 w 1028428"/>
              <a:gd name="connsiteY10" fmla="*/ 1312035 h 1839936"/>
              <a:gd name="connsiteX11" fmla="*/ 151863 w 1028428"/>
              <a:gd name="connsiteY11" fmla="*/ 1396876 h 1839936"/>
              <a:gd name="connsiteX12" fmla="*/ 189570 w 1028428"/>
              <a:gd name="connsiteY12" fmla="*/ 1425156 h 1839936"/>
              <a:gd name="connsiteX13" fmla="*/ 246131 w 1028428"/>
              <a:gd name="connsiteY13" fmla="*/ 1472290 h 1839936"/>
              <a:gd name="connsiteX14" fmla="*/ 274412 w 1028428"/>
              <a:gd name="connsiteY14" fmla="*/ 1528851 h 1839936"/>
              <a:gd name="connsiteX15" fmla="*/ 312119 w 1028428"/>
              <a:gd name="connsiteY15" fmla="*/ 1594839 h 1839936"/>
              <a:gd name="connsiteX16" fmla="*/ 330973 w 1028428"/>
              <a:gd name="connsiteY16" fmla="*/ 1651400 h 1839936"/>
              <a:gd name="connsiteX17" fmla="*/ 349826 w 1028428"/>
              <a:gd name="connsiteY17" fmla="*/ 1698534 h 1839936"/>
              <a:gd name="connsiteX18" fmla="*/ 378107 w 1028428"/>
              <a:gd name="connsiteY18" fmla="*/ 1783375 h 1839936"/>
              <a:gd name="connsiteX19" fmla="*/ 387533 w 1028428"/>
              <a:gd name="connsiteY19" fmla="*/ 1811655 h 1839936"/>
              <a:gd name="connsiteX20" fmla="*/ 396960 w 1028428"/>
              <a:gd name="connsiteY20" fmla="*/ 1839936 h 1839936"/>
              <a:gd name="connsiteX21" fmla="*/ 434667 w 1028428"/>
              <a:gd name="connsiteY21" fmla="*/ 1783375 h 1839936"/>
              <a:gd name="connsiteX22" fmla="*/ 462948 w 1028428"/>
              <a:gd name="connsiteY22" fmla="*/ 1745668 h 1839936"/>
              <a:gd name="connsiteX23" fmla="*/ 585496 w 1028428"/>
              <a:gd name="connsiteY23" fmla="*/ 1481717 h 1839936"/>
              <a:gd name="connsiteX24" fmla="*/ 623203 w 1028428"/>
              <a:gd name="connsiteY24" fmla="*/ 1425156 h 1839936"/>
              <a:gd name="connsiteX25" fmla="*/ 792886 w 1028428"/>
              <a:gd name="connsiteY25" fmla="*/ 1123498 h 1839936"/>
              <a:gd name="connsiteX26" fmla="*/ 971995 w 1028428"/>
              <a:gd name="connsiteY26" fmla="*/ 680439 h 1839936"/>
              <a:gd name="connsiteX27" fmla="*/ 1009702 w 1028428"/>
              <a:gd name="connsiteY27" fmla="*/ 520183 h 1839936"/>
              <a:gd name="connsiteX28" fmla="*/ 1019129 w 1028428"/>
              <a:gd name="connsiteY28" fmla="*/ 407061 h 1839936"/>
              <a:gd name="connsiteX29" fmla="*/ 576069 w 1028428"/>
              <a:gd name="connsiteY29" fmla="*/ 1709 h 1839936"/>
              <a:gd name="connsiteX30" fmla="*/ 547789 w 1028428"/>
              <a:gd name="connsiteY30" fmla="*/ 11136 h 1839936"/>
              <a:gd name="connsiteX31" fmla="*/ 500655 w 1028428"/>
              <a:gd name="connsiteY31" fmla="*/ 20562 h 1839936"/>
              <a:gd name="connsiteX32" fmla="*/ 425241 w 1028428"/>
              <a:gd name="connsiteY32" fmla="*/ 58270 h 1839936"/>
              <a:gd name="connsiteX33" fmla="*/ 396960 w 1028428"/>
              <a:gd name="connsiteY33" fmla="*/ 48843 h 183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28428" h="1839936">
                <a:moveTo>
                  <a:pt x="396960" y="48843"/>
                </a:moveTo>
                <a:cubicBezTo>
                  <a:pt x="382820" y="42558"/>
                  <a:pt x="358825" y="30799"/>
                  <a:pt x="340399" y="20562"/>
                </a:cubicBezTo>
                <a:cubicBezTo>
                  <a:pt x="330495" y="15060"/>
                  <a:pt x="323420" y="902"/>
                  <a:pt x="312119" y="1709"/>
                </a:cubicBezTo>
                <a:cubicBezTo>
                  <a:pt x="285899" y="3582"/>
                  <a:pt x="218266" y="26708"/>
                  <a:pt x="180144" y="39416"/>
                </a:cubicBezTo>
                <a:cubicBezTo>
                  <a:pt x="173859" y="48843"/>
                  <a:pt x="168088" y="58632"/>
                  <a:pt x="161290" y="67696"/>
                </a:cubicBezTo>
                <a:cubicBezTo>
                  <a:pt x="139793" y="96358"/>
                  <a:pt x="95302" y="152538"/>
                  <a:pt x="95302" y="152538"/>
                </a:cubicBezTo>
                <a:cubicBezTo>
                  <a:pt x="67753" y="262744"/>
                  <a:pt x="111007" y="110445"/>
                  <a:pt x="57595" y="227952"/>
                </a:cubicBezTo>
                <a:cubicBezTo>
                  <a:pt x="38284" y="270436"/>
                  <a:pt x="25719" y="372074"/>
                  <a:pt x="19888" y="407061"/>
                </a:cubicBezTo>
                <a:cubicBezTo>
                  <a:pt x="12449" y="503764"/>
                  <a:pt x="1034" y="636569"/>
                  <a:pt x="1034" y="727573"/>
                </a:cubicBezTo>
                <a:cubicBezTo>
                  <a:pt x="1034" y="869010"/>
                  <a:pt x="-4607" y="1011147"/>
                  <a:pt x="10461" y="1151779"/>
                </a:cubicBezTo>
                <a:cubicBezTo>
                  <a:pt x="19813" y="1239067"/>
                  <a:pt x="64274" y="1251353"/>
                  <a:pt x="104729" y="1312035"/>
                </a:cubicBezTo>
                <a:cubicBezTo>
                  <a:pt x="122674" y="1338953"/>
                  <a:pt x="132452" y="1370995"/>
                  <a:pt x="151863" y="1396876"/>
                </a:cubicBezTo>
                <a:cubicBezTo>
                  <a:pt x="161290" y="1409445"/>
                  <a:pt x="176785" y="1416024"/>
                  <a:pt x="189570" y="1425156"/>
                </a:cubicBezTo>
                <a:cubicBezTo>
                  <a:pt x="211702" y="1440965"/>
                  <a:pt x="230126" y="1448283"/>
                  <a:pt x="246131" y="1472290"/>
                </a:cubicBezTo>
                <a:cubicBezTo>
                  <a:pt x="257824" y="1489829"/>
                  <a:pt x="264175" y="1510425"/>
                  <a:pt x="274412" y="1528851"/>
                </a:cubicBezTo>
                <a:cubicBezTo>
                  <a:pt x="298705" y="1572579"/>
                  <a:pt x="291119" y="1542340"/>
                  <a:pt x="312119" y="1594839"/>
                </a:cubicBezTo>
                <a:cubicBezTo>
                  <a:pt x="319500" y="1613291"/>
                  <a:pt x="323592" y="1632948"/>
                  <a:pt x="330973" y="1651400"/>
                </a:cubicBezTo>
                <a:cubicBezTo>
                  <a:pt x="337257" y="1667111"/>
                  <a:pt x="344043" y="1682631"/>
                  <a:pt x="349826" y="1698534"/>
                </a:cubicBezTo>
                <a:lnTo>
                  <a:pt x="378107" y="1783375"/>
                </a:lnTo>
                <a:lnTo>
                  <a:pt x="387533" y="1811655"/>
                </a:lnTo>
                <a:lnTo>
                  <a:pt x="396960" y="1839936"/>
                </a:lnTo>
                <a:cubicBezTo>
                  <a:pt x="409529" y="1821082"/>
                  <a:pt x="421673" y="1801938"/>
                  <a:pt x="434667" y="1783375"/>
                </a:cubicBezTo>
                <a:cubicBezTo>
                  <a:pt x="443677" y="1770504"/>
                  <a:pt x="455031" y="1759239"/>
                  <a:pt x="462948" y="1745668"/>
                </a:cubicBezTo>
                <a:cubicBezTo>
                  <a:pt x="493512" y="1693273"/>
                  <a:pt x="582207" y="1488294"/>
                  <a:pt x="585496" y="1481717"/>
                </a:cubicBezTo>
                <a:cubicBezTo>
                  <a:pt x="595629" y="1461450"/>
                  <a:pt x="611850" y="1444766"/>
                  <a:pt x="623203" y="1425156"/>
                </a:cubicBezTo>
                <a:cubicBezTo>
                  <a:pt x="681007" y="1325313"/>
                  <a:pt x="747440" y="1229539"/>
                  <a:pt x="792886" y="1123498"/>
                </a:cubicBezTo>
                <a:cubicBezTo>
                  <a:pt x="839628" y="1014434"/>
                  <a:pt x="957001" y="744163"/>
                  <a:pt x="971995" y="680439"/>
                </a:cubicBezTo>
                <a:lnTo>
                  <a:pt x="1009702" y="520183"/>
                </a:lnTo>
                <a:cubicBezTo>
                  <a:pt x="1012844" y="482476"/>
                  <a:pt x="1043404" y="436086"/>
                  <a:pt x="1019129" y="407061"/>
                </a:cubicBezTo>
                <a:cubicBezTo>
                  <a:pt x="890709" y="253515"/>
                  <a:pt x="729340" y="130457"/>
                  <a:pt x="576069" y="1709"/>
                </a:cubicBezTo>
                <a:cubicBezTo>
                  <a:pt x="568460" y="-4682"/>
                  <a:pt x="557429" y="8726"/>
                  <a:pt x="547789" y="11136"/>
                </a:cubicBezTo>
                <a:cubicBezTo>
                  <a:pt x="532245" y="15022"/>
                  <a:pt x="516366" y="17420"/>
                  <a:pt x="500655" y="20562"/>
                </a:cubicBezTo>
                <a:cubicBezTo>
                  <a:pt x="461606" y="46596"/>
                  <a:pt x="477950" y="38505"/>
                  <a:pt x="425241" y="58270"/>
                </a:cubicBezTo>
                <a:cubicBezTo>
                  <a:pt x="415937" y="61759"/>
                  <a:pt x="411100" y="55128"/>
                  <a:pt x="396960" y="48843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235">
            <a:off x="4254439" y="3443740"/>
            <a:ext cx="5329156" cy="29512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72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1468" y="468418"/>
            <a:ext cx="35526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F487B"/>
                </a:solidFill>
                <a:latin typeface="Bookman Old Style" panose="02050604050505020204" pitchFamily="18" charset="0"/>
              </a:rPr>
              <a:t>Farms</a:t>
            </a:r>
            <a:r>
              <a:rPr lang="en-US" sz="3600" dirty="0" smtClean="0">
                <a:solidFill>
                  <a:srgbClr val="0F487B"/>
                </a:solidFill>
                <a:latin typeface="Bookman Old Style" panose="02050604050505020204" pitchFamily="18" charset="0"/>
              </a:rPr>
              <a:t> &amp; Natural Lands</a:t>
            </a:r>
            <a:endParaRPr lang="en-US" sz="3600" dirty="0">
              <a:solidFill>
                <a:srgbClr val="0F487B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63" y="3676403"/>
            <a:ext cx="7611673" cy="2862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44" y="538612"/>
            <a:ext cx="4632359" cy="30375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8188"/>
          <a:stretch/>
        </p:blipFill>
        <p:spPr>
          <a:xfrm>
            <a:off x="6323643" y="1830589"/>
            <a:ext cx="1458455" cy="14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7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4506">
            <a:off x="4134706" y="2569285"/>
            <a:ext cx="4501623" cy="3374533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19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1361">
            <a:off x="279542" y="1094356"/>
            <a:ext cx="4269077" cy="4101144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7000"/>
              </a:prstClr>
            </a:outerShdw>
            <a:reflection stA="1000" endPos="65000" dist="508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704544" y="5818442"/>
            <a:ext cx="34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245 Acres</a:t>
            </a:r>
            <a:endParaRPr lang="en-US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2" b="20583"/>
          <a:stretch/>
        </p:blipFill>
        <p:spPr>
          <a:xfrm>
            <a:off x="5118524" y="819070"/>
            <a:ext cx="3294205" cy="1582265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318045" y="6159469"/>
            <a:ext cx="772998" cy="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33897" y="6159469"/>
            <a:ext cx="772998" cy="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33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159">
            <a:off x="3145908" y="1308506"/>
            <a:ext cx="3133695" cy="2350272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024">
            <a:off x="65176" y="3333653"/>
            <a:ext cx="3199306" cy="2399480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71" y="4163521"/>
            <a:ext cx="3133695" cy="2350272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5027">
            <a:off x="6256188" y="1843067"/>
            <a:ext cx="2908461" cy="2181345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447935" y="4814473"/>
            <a:ext cx="2353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 panose="02050604050505020204" pitchFamily="18" charset="0"/>
              </a:rPr>
              <a:t>Thank You</a:t>
            </a:r>
          </a:p>
          <a:p>
            <a:pPr algn="ctr"/>
            <a:endParaRPr lang="en-US" sz="1100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sz="2400" b="1" spc="300" dirty="0" smtClean="0">
                <a:latin typeface="Bookman Old Style" panose="02050604050505020204" pitchFamily="18" charset="0"/>
              </a:rPr>
              <a:t>OGILVIE FAMILY</a:t>
            </a:r>
            <a:r>
              <a:rPr lang="en-US" sz="2000" b="1" spc="300" dirty="0" smtClean="0">
                <a:latin typeface="Bookman Old Style" panose="02050604050505020204" pitchFamily="18" charset="0"/>
              </a:rPr>
              <a:t> </a:t>
            </a:r>
            <a:endParaRPr lang="en-US" sz="2000" b="1" spc="300" dirty="0">
              <a:latin typeface="Bookman Old Style" panose="020506040505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3913" y="398058"/>
            <a:ext cx="72555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PEACOCK HILL NATURE PARK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7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247904" y="143583"/>
            <a:ext cx="2496734" cy="2531604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r>
              <a:rPr kumimoji="0" lang="en-US" sz="6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7779" y="947720"/>
            <a:ext cx="2739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arlow Solid Italic" panose="04030604020F02020D02" pitchFamily="82" charset="0"/>
                <a:ea typeface="+mn-ea"/>
                <a:cs typeface="+mn-cs"/>
              </a:rPr>
              <a:t>Happiest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arlow Solid Italic" panose="04030604020F02020D02" pitchFamily="8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0286" y="676731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1612" y="232124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-Smart Assets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2"/>
          <a:stretch/>
        </p:blipFill>
        <p:spPr>
          <a:xfrm>
            <a:off x="101131" y="217649"/>
            <a:ext cx="7349039" cy="4504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Oval 8"/>
          <p:cNvSpPr/>
          <p:nvPr/>
        </p:nvSpPr>
        <p:spPr>
          <a:xfrm>
            <a:off x="7127406" y="4389247"/>
            <a:ext cx="1974073" cy="1916349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96154" y="4808812"/>
            <a:ext cx="16097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spc="300" dirty="0" smtClean="0">
                <a:solidFill>
                  <a:srgbClr val="FFC000"/>
                </a:solidFill>
                <a:latin typeface="Harlow Solid Italic" panose="04030604020F02020D02" pitchFamily="82" charset="0"/>
              </a:rPr>
              <a:t>Great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Schools!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" r="2927" b="12299"/>
          <a:stretch/>
        </p:blipFill>
        <p:spPr>
          <a:xfrm>
            <a:off x="756994" y="256225"/>
            <a:ext cx="6529271" cy="4607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Oval 10"/>
          <p:cNvSpPr/>
          <p:nvPr/>
        </p:nvSpPr>
        <p:spPr>
          <a:xfrm>
            <a:off x="7005740" y="4389247"/>
            <a:ext cx="2074136" cy="1878527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70258" y="4682590"/>
            <a:ext cx="19215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 smtClean="0">
                <a:solidFill>
                  <a:srgbClr val="FFC000"/>
                </a:solidFill>
                <a:latin typeface="Harlow Solid Italic" panose="04030604020F02020D02" pitchFamily="82" charset="0"/>
              </a:rPr>
              <a:t>Excellent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Law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Enforcement!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1" y="334049"/>
            <a:ext cx="6291996" cy="4717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Oval 13"/>
          <p:cNvSpPr/>
          <p:nvPr/>
        </p:nvSpPr>
        <p:spPr>
          <a:xfrm>
            <a:off x="6992897" y="4389247"/>
            <a:ext cx="2166792" cy="2014840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54372" y="4531335"/>
            <a:ext cx="22588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pc="300" dirty="0" smtClean="0">
                <a:solidFill>
                  <a:srgbClr val="FFC000"/>
                </a:solidFill>
                <a:latin typeface="Harlow Solid Italic" panose="04030604020F02020D02" pitchFamily="82" charset="0"/>
              </a:rPr>
              <a:t>Award </a:t>
            </a:r>
          </a:p>
          <a:p>
            <a:pPr algn="ctr"/>
            <a:r>
              <a:rPr lang="en-US" sz="2800" b="1" i="1" spc="300" dirty="0" smtClean="0">
                <a:solidFill>
                  <a:srgbClr val="FFC000"/>
                </a:solidFill>
                <a:latin typeface="Harlow Solid Italic" panose="04030604020F02020D02" pitchFamily="82" charset="0"/>
              </a:rPr>
              <a:t>Winning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Parks &amp; Recreation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25037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/>
      <p:bldP spid="8" grpId="1"/>
      <p:bldP spid="11" grpId="0" animBg="1"/>
      <p:bldP spid="11" grpId="1" animBg="1"/>
      <p:bldP spid="12" grpId="0"/>
      <p:bldP spid="12" grpId="1"/>
      <p:bldP spid="14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9162"/>
            <a:ext cx="9144000" cy="101857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B365D"/>
                </a:solidFill>
              </a:rPr>
              <a:t>June 2018 New Home Averages</a:t>
            </a:r>
            <a:endParaRPr lang="en-US" dirty="0">
              <a:solidFill>
                <a:srgbClr val="0B365D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7" b="99288" l="413" r="100000">
                        <a14:foregroundMark x1="6052" y1="10918" x2="6052" y2="10918"/>
                        <a14:foregroundMark x1="3370" y1="10759" x2="62999" y2="9494"/>
                        <a14:foregroundMark x1="58459" y1="5063" x2="58459" y2="5063"/>
                        <a14:foregroundMark x1="58459" y1="5222" x2="70908" y2="6250"/>
                        <a14:backgroundMark x1="56327" y1="8070" x2="59147" y2="8465"/>
                        <a14:backgroundMark x1="62105" y1="8465" x2="63549" y2="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98" y="699758"/>
            <a:ext cx="5514231" cy="5265119"/>
          </a:xfrm>
        </p:spPr>
      </p:pic>
      <p:sp>
        <p:nvSpPr>
          <p:cNvPr id="9" name="Oval 8"/>
          <p:cNvSpPr/>
          <p:nvPr/>
        </p:nvSpPr>
        <p:spPr>
          <a:xfrm>
            <a:off x="3554210" y="4627023"/>
            <a:ext cx="1215863" cy="5895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31" y="3291943"/>
            <a:ext cx="12747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5051086" y="648704"/>
            <a:ext cx="1219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759" y="3499709"/>
            <a:ext cx="12747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4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5" b="61585" l="8667" r="91467">
                        <a14:foregroundMark x1="32400" y1="26580" x2="40400" y2="26580"/>
                        <a14:foregroundMark x1="45667" y1="25677" x2="55133" y2="27884"/>
                        <a14:foregroundMark x1="43000" y1="29890" x2="45800" y2="25075"/>
                        <a14:foregroundMark x1="44000" y1="52257" x2="55267" y2="60782"/>
                        <a14:foregroundMark x1="45667" y1="54865" x2="54133" y2="60381"/>
                        <a14:foregroundMark x1="58533" y1="54865" x2="57133" y2="60381"/>
                        <a14:foregroundMark x1="57333" y1="59980" x2="59200" y2="58676"/>
                        <a14:backgroundMark x1="35867" y1="23671" x2="43067" y2="26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5" t="24447" r="8350" b="37553"/>
          <a:stretch/>
        </p:blipFill>
        <p:spPr>
          <a:xfrm>
            <a:off x="279269" y="2655286"/>
            <a:ext cx="8352189" cy="25169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1942" y="3267803"/>
            <a:ext cx="2121031" cy="914400"/>
          </a:xfrm>
          <a:prstGeom prst="rect">
            <a:avLst/>
          </a:prstGeom>
          <a:solidFill>
            <a:srgbClr val="235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0" b="47970" l="3922" r="54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403" b="46292"/>
          <a:stretch/>
        </p:blipFill>
        <p:spPr>
          <a:xfrm rot="757839">
            <a:off x="-3993844" y="46114"/>
            <a:ext cx="3287456" cy="1939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00" b="63125" l="19125" r="66625">
                        <a14:foregroundMark x1="53250" y1="59125" x2="53250" y2="59125"/>
                        <a14:foregroundMark x1="59500" y1="57500" x2="61875" y2="57500"/>
                        <a14:foregroundMark x1="54750" y1="56750" x2="54500" y2="60875"/>
                        <a14:foregroundMark x1="25875" y1="58500" x2="30375" y2="59375"/>
                        <a14:foregroundMark x1="29125" y1="36500" x2="43250" y2="43500"/>
                        <a14:foregroundMark x1="25625" y1="41500" x2="27125" y2="42000"/>
                        <a14:foregroundMark x1="43250" y1="42500" x2="45750" y2="42000"/>
                        <a14:foregroundMark x1="44500" y1="40250" x2="46500" y2="41000"/>
                        <a14:foregroundMark x1="28625" y1="40500" x2="25625" y2="40250"/>
                        <a14:foregroundMark x1="27375" y1="56500" x2="28875" y2="60875"/>
                        <a14:foregroundMark x1="53500" y1="57000" x2="53000" y2="61375"/>
                        <a14:foregroundMark x1="20125" y1="57250" x2="23625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25083" r="31361" b="31629"/>
          <a:stretch/>
        </p:blipFill>
        <p:spPr>
          <a:xfrm rot="21183793">
            <a:off x="-1566107" y="5504542"/>
            <a:ext cx="1750979" cy="1461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758" b="50788" l="2606" r="48182">
                        <a14:foregroundMark x1="6909" y1="41394" x2="15939" y2="44545"/>
                        <a14:foregroundMark x1="14424" y1="37030" x2="13697" y2="44545"/>
                        <a14:foregroundMark x1="11152" y1="38727" x2="21091" y2="41394"/>
                        <a14:foregroundMark x1="20909" y1="41152" x2="42485" y2="41576"/>
                        <a14:foregroundMark x1="37636" y1="36303" x2="36788" y2="43091"/>
                        <a14:foregroundMark x1="31818" y1="38727" x2="38485" y2="39273"/>
                        <a14:foregroundMark x1="9455" y1="38727" x2="13818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48" r="51844" b="48936"/>
          <a:stretch/>
        </p:blipFill>
        <p:spPr>
          <a:xfrm rot="1394565">
            <a:off x="9285000" y="7306852"/>
            <a:ext cx="1596703" cy="85596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578474" y="281490"/>
            <a:ext cx="2496734" cy="2531604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6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30000" dirty="0" smtClean="0">
                <a:solidFill>
                  <a:prstClr val="white"/>
                </a:solidFill>
                <a:latin typeface="Calibri" panose="020F0502020204030204"/>
              </a:rPr>
              <a:t>OVERALL IN THE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30000" dirty="0" smtClean="0">
                <a:solidFill>
                  <a:prstClr val="white"/>
                </a:solidFill>
                <a:latin typeface="Calibri" panose="020F0502020204030204"/>
              </a:rPr>
              <a:t>In</a:t>
            </a:r>
            <a:r>
              <a:rPr lang="en-US" sz="2800" dirty="0" smtClean="0">
                <a:solidFill>
                  <a:prstClr val="white"/>
                </a:solidFill>
                <a:latin typeface="Calibri" panose="020F0502020204030204"/>
              </a:rPr>
              <a:t> 2016</a:t>
            </a:r>
            <a:endParaRPr kumimoji="0" lang="en-US" sz="2800" b="0" i="0" u="none" strike="noStrike" kern="1200" cap="none" spc="0" normalizeH="0" baseline="30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7819" y="5499376"/>
            <a:ext cx="3435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235C93"/>
                </a:solidFill>
              </a:rPr>
              <a:t>$427.25 Million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43375" y="38715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RANKED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8089" y="3494170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arlow Solid Italic" panose="04030604020F02020D02" pitchFamily="82" charset="0"/>
              </a:rPr>
              <a:t>Williamson County!!!</a:t>
            </a:r>
            <a:endParaRPr lang="en-US" sz="2400" dirty="0">
              <a:latin typeface="Harlow Solid Italic" panose="04030604020F02020D02" pitchFamily="8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182" b="73152" l="51758" r="98909">
                        <a14:foregroundMark x1="62485" y1="65394" x2="65455" y2="71333"/>
                        <a14:foregroundMark x1="89030" y1="65273" x2="90848" y2="71333"/>
                        <a14:foregroundMark x1="61758" y1="54485" x2="73697" y2="58424"/>
                        <a14:foregroundMark x1="70848" y1="51939" x2="68606" y2="59030"/>
                        <a14:foregroundMark x1="60788" y1="69636" x2="65879" y2="67515"/>
                        <a14:foregroundMark x1="88303" y1="70364" x2="91818" y2="68242"/>
                        <a14:foregroundMark x1="92582" y1="66762" x2="87304" y2="70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60" t="47518" b="25815"/>
          <a:stretch/>
        </p:blipFill>
        <p:spPr>
          <a:xfrm flipH="1">
            <a:off x="-1781422" y="3390364"/>
            <a:ext cx="1410933" cy="776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273" b="98000" l="2485" r="44788">
                        <a14:foregroundMark x1="9576" y1="79273" x2="42606" y2="84242"/>
                        <a14:foregroundMark x1="40788" y1="79152" x2="7879" y2="84121"/>
                        <a14:foregroundMark x1="9152" y1="91333" x2="12848" y2="96182"/>
                        <a14:foregroundMark x1="8606" y1="96606" x2="13394" y2="91636"/>
                        <a14:foregroundMark x1="34848" y1="91758" x2="39091" y2="96182"/>
                        <a14:foregroundMark x1="25152" y1="76909" x2="25030" y2="8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" t="74895" r="54113" b="1702"/>
          <a:stretch/>
        </p:blipFill>
        <p:spPr>
          <a:xfrm>
            <a:off x="9323330" y="3725003"/>
            <a:ext cx="1291631" cy="6919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992" b="81857" l="15823" r="83333">
                        <a14:foregroundMark x1="18354" y1="63713" x2="18143" y2="69198"/>
                        <a14:foregroundMark x1="74051" y1="77637" x2="82278" y2="74262"/>
                        <a14:foregroundMark x1="81646" y1="72785" x2="81646" y2="81435"/>
                        <a14:foregroundMark x1="18776" y1="77637" x2="25527" y2="78059"/>
                        <a14:foregroundMark x1="28059" y1="76371" x2="33966" y2="79536"/>
                        <a14:foregroundMark x1="40084" y1="47679" x2="43882" y2="4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44506" r="14018" b="17789"/>
          <a:stretch/>
        </p:blipFill>
        <p:spPr>
          <a:xfrm rot="21045328">
            <a:off x="-2955225" y="6147849"/>
            <a:ext cx="1583810" cy="829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333" b="72485" l="3455" r="45576">
                        <a14:foregroundMark x1="11394" y1="65394" x2="12424" y2="71939"/>
                        <a14:foregroundMark x1="35939" y1="65091" x2="37939" y2="7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" t="52908" r="54256" b="26950"/>
          <a:stretch/>
        </p:blipFill>
        <p:spPr>
          <a:xfrm rot="20695700">
            <a:off x="9380385" y="979822"/>
            <a:ext cx="1268950" cy="60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35 0.03333 L 0.46232 0.1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6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84 -0.03681 L 0.32465 0.0048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20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7315 L 0.35851 -0.1854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179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17315 L 0.36059 -0.1872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8" y="-180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-0.39219 -0.35047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-175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-0.00787 L -0.42222 -0.011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-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08217 L -0.41129 0.24953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5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81" b="85025" l="9727" r="90164">
                        <a14:foregroundMark x1="17596" y1="18968" x2="24262" y2="46922"/>
                        <a14:foregroundMark x1="46339" y1="20133" x2="52787" y2="46755"/>
                        <a14:foregroundMark x1="77596" y1="17471" x2="79235" y2="48586"/>
                        <a14:foregroundMark x1="30710" y1="53411" x2="39126" y2="81531"/>
                        <a14:foregroundMark x1="27213" y1="75208" x2="44809" y2="61231"/>
                        <a14:foregroundMark x1="26011" y1="66389" x2="44590" y2="69884"/>
                        <a14:foregroundMark x1="37049" y1="53744" x2="37049" y2="53744"/>
                        <a14:foregroundMark x1="36940" y1="54576" x2="42842" y2="58403"/>
                        <a14:foregroundMark x1="29180" y1="77704" x2="37158" y2="80033"/>
                        <a14:foregroundMark x1="40765" y1="78037" x2="44481" y2="73211"/>
                        <a14:foregroundMark x1="42295" y1="23960" x2="44699" y2="19800"/>
                        <a14:foregroundMark x1="42077" y1="25125" x2="39891" y2="33444"/>
                        <a14:foregroundMark x1="40765" y1="38935" x2="40765" y2="38935"/>
                        <a14:foregroundMark x1="68634" y1="27288" x2="68525" y2="28120"/>
                        <a14:foregroundMark x1="70601" y1="43927" x2="70601" y2="43927"/>
                        <a14:foregroundMark x1="79126" y1="48918" x2="79126" y2="48918"/>
                        <a14:foregroundMark x1="87760" y1="38769" x2="87760" y2="38769"/>
                        <a14:foregroundMark x1="84809" y1="45258" x2="84809" y2="45258"/>
                        <a14:foregroundMark x1="88087" y1="28120" x2="88087" y2="28120"/>
                        <a14:foregroundMark x1="88525" y1="33777" x2="88525" y2="33777"/>
                        <a14:foregroundMark x1="46011" y1="47255" x2="46011" y2="47255"/>
                        <a14:foregroundMark x1="55301" y1="46090" x2="55301" y2="46090"/>
                        <a14:foregroundMark x1="59781" y1="35774" x2="59781" y2="35774"/>
                        <a14:foregroundMark x1="57814" y1="24459" x2="57814" y2="24459"/>
                        <a14:foregroundMark x1="45137" y1="18968" x2="50820" y2="17471"/>
                        <a14:foregroundMark x1="39781" y1="36938" x2="39781" y2="36938"/>
                        <a14:foregroundMark x1="60109" y1="11481" x2="60109" y2="11481"/>
                        <a14:foregroundMark x1="41749" y1="23627" x2="41749" y2="23627"/>
                        <a14:foregroundMark x1="40437" y1="27121" x2="40437" y2="27121"/>
                        <a14:foregroundMark x1="50710" y1="49251" x2="50710" y2="49251"/>
                        <a14:foregroundMark x1="52896" y1="48752" x2="52896" y2="48752"/>
                        <a14:foregroundMark x1="56721" y1="21131" x2="56721" y2="21131"/>
                        <a14:foregroundMark x1="59672" y1="27288" x2="59672" y2="27288"/>
                        <a14:foregroundMark x1="53552" y1="18303" x2="53552" y2="18303"/>
                        <a14:backgroundMark x1="45464" y1="18469" x2="45464" y2="18469"/>
                        <a14:backgroundMark x1="45246" y1="18636" x2="44809" y2="1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5" t="12825" r="9333" b="13391"/>
          <a:stretch/>
        </p:blipFill>
        <p:spPr bwMode="auto">
          <a:xfrm>
            <a:off x="34895" y="159330"/>
            <a:ext cx="9074211" cy="498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2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79882" y="4392118"/>
            <a:ext cx="9458793" cy="2246769"/>
          </a:xfrm>
          <a:prstGeom prst="rect">
            <a:avLst/>
          </a:prstGeom>
          <a:noFill/>
          <a:scene3d>
            <a:camera prst="isometricLeftDown">
              <a:rot lat="1809667" lon="2610301" rev="851652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Welcome,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Y’all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We’re Happy to Have You…..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all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1.5 million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of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ya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6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C451-86A5-4877-BC2B-56C7505A3B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1390" cy="68580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7" y="5269583"/>
            <a:ext cx="1514747" cy="138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436441" y="3644062"/>
            <a:ext cx="6421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Aaa Bond Rating 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6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5000" r="-4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24" y="1600200"/>
            <a:ext cx="7636167" cy="4038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119921" y="5771212"/>
            <a:ext cx="4047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A00218"/>
                </a:solidFill>
                <a:latin typeface="Bookman Old Style" panose="02050604050505020204" pitchFamily="18" charset="0"/>
              </a:rPr>
              <a:t>Williamson Medical Center</a:t>
            </a:r>
            <a:endParaRPr lang="en-US" sz="2800" b="1" dirty="0">
              <a:solidFill>
                <a:srgbClr val="A0021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784" y="389744"/>
            <a:ext cx="8185566" cy="57872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0B3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Bone and Joint Institute of Tennessee</a:t>
            </a:r>
            <a:endParaRPr lang="en-US" sz="3200" b="1" dirty="0">
              <a:solidFill>
                <a:srgbClr val="0B36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47" y="1592884"/>
            <a:ext cx="5522439" cy="3573345"/>
          </a:xfrm>
          <a:prstGeom prst="ellipse">
            <a:avLst/>
          </a:prstGeom>
          <a:ln w="63500" cap="rnd">
            <a:solidFill>
              <a:srgbClr val="0B365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5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7" y="5905244"/>
            <a:ext cx="3148760" cy="8158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1534" y="476341"/>
            <a:ext cx="3631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Facility Upgrades 2018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977">
            <a:off x="387534" y="1512532"/>
            <a:ext cx="4445540" cy="2963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740">
            <a:off x="4417779" y="3022417"/>
            <a:ext cx="4418310" cy="2832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738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74627" y="2124688"/>
            <a:ext cx="6883945" cy="1323439"/>
          </a:xfrm>
          <a:prstGeom prst="rect">
            <a:avLst/>
          </a:prstGeom>
          <a:solidFill>
            <a:srgbClr val="FFC0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500" cap="all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 PROFIT</a:t>
            </a:r>
            <a:endParaRPr kumimoji="0" lang="en-US" sz="8000" b="1" i="0" u="none" strike="noStrike" kern="15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61275" y="4183398"/>
            <a:ext cx="36375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GIVING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47673" y="985332"/>
            <a:ext cx="1710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CAD1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234" y="2047088"/>
            <a:ext cx="291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HUMANITARIAN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23703" y="972165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1862" y="1549798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09524" y="1670883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14395" y="4183398"/>
            <a:ext cx="147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KINDNESS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72893" y="3067217"/>
            <a:ext cx="118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63570" y="3912156"/>
            <a:ext cx="2165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15372" y="936562"/>
            <a:ext cx="1082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79796" y="5226114"/>
            <a:ext cx="1689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98371" y="3368737"/>
            <a:ext cx="1624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2060" y="1915042"/>
            <a:ext cx="2177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87308" y="3049727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8859" y="3049726"/>
            <a:ext cx="2010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97416" y="1624673"/>
            <a:ext cx="1782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TEAMWORK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6703" y="4024408"/>
            <a:ext cx="1285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40204" y="3689389"/>
            <a:ext cx="3337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1FB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1FB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69613" y="3511844"/>
            <a:ext cx="2111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991FB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991FB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53090" y="3432179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FRIENDSHIP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12060" y="708287"/>
            <a:ext cx="1604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14395" y="1679483"/>
            <a:ext cx="116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83505" y="1272825"/>
            <a:ext cx="181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41320" y="3294181"/>
            <a:ext cx="1189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56558" y="1855418"/>
            <a:ext cx="1095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DONATIONS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37563" y="6000969"/>
            <a:ext cx="1305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1FB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1FB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42482" y="5289505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 MET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15250" y="988499"/>
            <a:ext cx="1318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0749" y="4061271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RELIEF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75216" y="1123443"/>
            <a:ext cx="101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74627" y="4096859"/>
            <a:ext cx="118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OVERCOME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96550" y="1516951"/>
            <a:ext cx="1080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92835" y="3568337"/>
            <a:ext cx="13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ASSISTANCE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01679" y="571546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1173" y="1120308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92321" y="5152836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THANKFUL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79069" y="5560669"/>
            <a:ext cx="2383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GRATITUDE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05615" y="4387519"/>
            <a:ext cx="1525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COUNCIL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50553" y="3355956"/>
            <a:ext cx="92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64514" y="1749125"/>
            <a:ext cx="190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1FB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</a:t>
            </a:r>
            <a:endParaRPr kumimoji="0" lang="en-US" sz="5300" b="1" i="0" u="none" strike="noStrike" kern="1200" cap="none" spc="0" normalizeH="0" baseline="0" noProof="0" dirty="0">
              <a:ln>
                <a:noFill/>
              </a:ln>
              <a:solidFill>
                <a:srgbClr val="991FB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41320" y="1684960"/>
            <a:ext cx="2196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84455" y="4723837"/>
            <a:ext cx="1399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76809" y="4835688"/>
            <a:ext cx="961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23432" y="3386222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66002" y="4400671"/>
            <a:ext cx="1198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FAITH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75378" y="959516"/>
            <a:ext cx="1644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97439" y="5192056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14234" y="3326480"/>
            <a:ext cx="1247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55176" y="1354083"/>
            <a:ext cx="1069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682913" y="785008"/>
            <a:ext cx="1191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warmth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5564" y="2349930"/>
            <a:ext cx="1147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84253" y="3809565"/>
            <a:ext cx="1187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CHANCES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66120" y="2629334"/>
            <a:ext cx="115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562353" y="2907504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30751" y="4835337"/>
            <a:ext cx="1193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312438" y="794614"/>
            <a:ext cx="1237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559" y="1196028"/>
            <a:ext cx="1784793" cy="8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70887" b="4784"/>
          <a:stretch/>
        </p:blipFill>
        <p:spPr>
          <a:xfrm>
            <a:off x="763249" y="5308654"/>
            <a:ext cx="7957226" cy="128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1" name="Picture 7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-5501322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-5501322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-5501322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un on the Midw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847" y="-14652625"/>
            <a:ext cx="16440150" cy="81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Little 1's Farmi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7908925"/>
            <a:ext cx="16440150" cy="1094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un on the Midw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8713450"/>
            <a:ext cx="16440150" cy="81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Ma'Ceo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685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Nissan Stage Full Line-Up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33235900"/>
            <a:ext cx="16440150" cy="1095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Little 1's Farmi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4056300"/>
            <a:ext cx="16440150" cy="1094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1855" y="576301"/>
            <a:ext cx="6680014" cy="4450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7997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7" y="565608"/>
            <a:ext cx="8348865" cy="3803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13" b="100000" l="0" r="100000">
                        <a14:foregroundMark x1="10476" y1="21111" x2="10833" y2="70000"/>
                        <a14:foregroundMark x1="9881" y1="27460" x2="3571" y2="43651"/>
                        <a14:foregroundMark x1="8452" y1="21587" x2="12262" y2="22540"/>
                        <a14:foregroundMark x1="20238" y1="30952" x2="23810" y2="30952"/>
                        <a14:foregroundMark x1="21429" y1="24603" x2="23095" y2="26984"/>
                        <a14:foregroundMark x1="20833" y1="26349" x2="21905" y2="28730"/>
                        <a14:foregroundMark x1="15833" y1="57937" x2="27976" y2="57302"/>
                        <a14:foregroundMark x1="23810" y1="53333" x2="32857" y2="53333"/>
                        <a14:foregroundMark x1="27500" y1="29048" x2="29524" y2="28095"/>
                        <a14:foregroundMark x1="32500" y1="29365" x2="32619" y2="50159"/>
                        <a14:foregroundMark x1="29762" y1="50317" x2="36071" y2="49524"/>
                        <a14:foregroundMark x1="31905" y1="30159" x2="33214" y2="30000"/>
                        <a14:foregroundMark x1="21190" y1="45873" x2="21548" y2="57460"/>
                        <a14:foregroundMark x1="22024" y1="59206" x2="24643" y2="59206"/>
                        <a14:foregroundMark x1="357" y1="62698" x2="31071" y2="61905"/>
                        <a14:foregroundMark x1="21786" y1="54286" x2="0" y2="56032"/>
                        <a14:foregroundMark x1="357" y1="68571" x2="21310" y2="74127"/>
                        <a14:foregroundMark x1="6310" y1="65714" x2="2738" y2="92698"/>
                        <a14:foregroundMark x1="476" y1="78571" x2="14405" y2="79683"/>
                        <a14:foregroundMark x1="67619" y1="57619" x2="99881" y2="57302"/>
                        <a14:foregroundMark x1="81310" y1="73016" x2="99643" y2="70952"/>
                        <a14:foregroundMark x1="93095" y1="87143" x2="99881" y2="82063"/>
                        <a14:foregroundMark x1="89286" y1="19683" x2="93452" y2="86825"/>
                        <a14:foregroundMark x1="78333" y1="24286" x2="77262" y2="41111"/>
                        <a14:foregroundMark x1="3214" y1="42857" x2="0" y2="45079"/>
                        <a14:foregroundMark x1="67143" y1="29206" x2="67857" y2="39841"/>
                        <a14:foregroundMark x1="71190" y1="27619" x2="72381" y2="40476"/>
                        <a14:foregroundMark x1="76786" y1="25397" x2="81905" y2="43016"/>
                        <a14:foregroundMark x1="90714" y1="30952" x2="97381" y2="48254"/>
                        <a14:foregroundMark x1="97619" y1="82381" x2="99167" y2="95714"/>
                        <a14:foregroundMark x1="21190" y1="32540" x2="18571" y2="42381"/>
                        <a14:foregroundMark x1="28571" y1="31905" x2="26071" y2="41111"/>
                        <a14:foregroundMark x1="32500" y1="33333" x2="30714" y2="40159"/>
                        <a14:foregroundMark x1="9524" y1="25714" x2="8095" y2="26984"/>
                        <a14:foregroundMark x1="7500" y1="28095" x2="8571" y2="28730"/>
                        <a14:foregroundMark x1="8571" y1="23651" x2="11190" y2="19365"/>
                        <a14:foregroundMark x1="87500" y1="21746" x2="91190" y2="22540"/>
                        <a14:foregroundMark x1="87976" y1="22222" x2="88929" y2="25238"/>
                        <a14:foregroundMark x1="89048" y1="22063" x2="89048" y2="24286"/>
                        <a14:foregroundMark x1="32024" y1="40635" x2="32024" y2="49841"/>
                        <a14:foregroundMark x1="77500" y1="40635" x2="77262" y2="53016"/>
                        <a14:foregroundMark x1="71190" y1="48730" x2="71310" y2="52381"/>
                        <a14:foregroundMark x1="64048" y1="50159" x2="71190" y2="49841"/>
                        <a14:foregroundMark x1="61310" y1="49206" x2="67262" y2="48889"/>
                        <a14:foregroundMark x1="71190" y1="60000" x2="88690" y2="63651"/>
                        <a14:foregroundMark x1="70952" y1="49365" x2="99762" y2="56508"/>
                        <a14:foregroundMark x1="94048" y1="57619" x2="99643" y2="70476"/>
                        <a14:foregroundMark x1="36310" y1="50317" x2="60952" y2="48730"/>
                      </a14:backgroundRemoval>
                    </a14:imgEffect>
                  </a14:imgLayer>
                </a14:imgProps>
              </a:ext>
            </a:extLst>
          </a:blip>
          <a:srcRect t="17912"/>
          <a:stretch/>
        </p:blipFill>
        <p:spPr>
          <a:xfrm>
            <a:off x="-122547" y="3216400"/>
            <a:ext cx="9266547" cy="5550542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extBox 1"/>
          <p:cNvSpPr txBox="1"/>
          <p:nvPr/>
        </p:nvSpPr>
        <p:spPr>
          <a:xfrm>
            <a:off x="1396555" y="5729475"/>
            <a:ext cx="6228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9 Days of Fun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Starts the First Friday in August!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7558" y="6381502"/>
            <a:ext cx="473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www.WilliamsonCountyFair.org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79235" y="687465"/>
            <a:ext cx="6891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 panose="02050604050505020204" pitchFamily="18" charset="0"/>
              </a:rPr>
              <a:t>I HOPE YOU FOUND THIS HUMER-OUS….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 flipH="1">
            <a:off x="9448799" y="1524000"/>
            <a:ext cx="76200" cy="24384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30" name="Picture 6" descr="Image result for leg bon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8" b="92462" l="50763" r="100000">
                        <a14:backgroundMark x1="80719" y1="33692" x2="80719" y2="33692"/>
                        <a14:backgroundMark x1="68845" y1="32846" x2="68845" y2="32846"/>
                        <a14:backgroundMark x1="71242" y1="31308" x2="71242" y2="31308"/>
                        <a14:backgroundMark x1="71024" y1="29923" x2="71024" y2="29923"/>
                        <a14:backgroundMark x1="71678" y1="27923" x2="71678" y2="27923"/>
                        <a14:backgroundMark x1="71678" y1="26462" x2="71678" y2="26462"/>
                        <a14:backgroundMark x1="70479" y1="28462" x2="70479" y2="28462"/>
                        <a14:backgroundMark x1="78867" y1="32000" x2="78867" y2="32000"/>
                        <a14:backgroundMark x1="77887" y1="29769" x2="77887" y2="29769"/>
                        <a14:backgroundMark x1="77887" y1="28615" x2="77887" y2="28615"/>
                        <a14:backgroundMark x1="77451" y1="26923" x2="77451" y2="26923"/>
                        <a14:backgroundMark x1="81699" y1="36692" x2="81699" y2="36692"/>
                        <a14:backgroundMark x1="77451" y1="31154" x2="77451" y2="31154"/>
                        <a14:backgroundMark x1="67429" y1="36385" x2="67429" y2="36385"/>
                        <a14:backgroundMark x1="71895" y1="24615" x2="71895" y2="24615"/>
                        <a14:backgroundMark x1="78105" y1="24231" x2="78105" y2="24231"/>
                        <a14:backgroundMark x1="81917" y1="37846" x2="81917" y2="37846"/>
                        <a14:backgroundMark x1="66667" y1="37692" x2="66667" y2="37692"/>
                        <a14:backgroundMark x1="71895" y1="49923" x2="71895" y2="49923"/>
                        <a14:backgroundMark x1="77342" y1="49923" x2="77342" y2="49923"/>
                        <a14:backgroundMark x1="71678" y1="47615" x2="71678" y2="47615"/>
                        <a14:backgroundMark x1="71133" y1="46231" x2="71133" y2="46231"/>
                        <a14:backgroundMark x1="66667" y1="34308" x2="66667" y2="34308"/>
                        <a14:backgroundMark x1="81264" y1="35154" x2="81264" y2="35154"/>
                        <a14:backgroundMark x1="77233" y1="47462" x2="77233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03" b="7103"/>
          <a:stretch/>
        </p:blipFill>
        <p:spPr bwMode="auto">
          <a:xfrm>
            <a:off x="567363" y="1288143"/>
            <a:ext cx="2200275" cy="53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amie.desjardins\AppData\Local\Microsoft\Windows\Temporary Internet Files\Content.IE5\I9IQT5TN\Q5Hx8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20" y="3106970"/>
            <a:ext cx="577032" cy="3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jamie.desjardins\AppData\Local\Microsoft\Windows\Temporary Internet Files\Content.IE5\I9IQT5TN\Q5Hx8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9776">
            <a:off x="2164598" y="2642856"/>
            <a:ext cx="435678" cy="49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jamie.desjardins\AppData\Local\Microsoft\Windows\Temporary Internet Files\Content.IE5\I9IQT5TN\Q5Hx8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" y="5500079"/>
            <a:ext cx="494555" cy="49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hear no evil see no evil cartoon skele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15" y="1524000"/>
            <a:ext cx="5279798" cy="372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12888" y="6062133"/>
            <a:ext cx="7540978" cy="609599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38415E"/>
                </a:solidFill>
                <a:latin typeface="Bell MT" panose="02020503060305020303" pitchFamily="18" charset="0"/>
              </a:rPr>
              <a:t> </a:t>
            </a:r>
            <a:r>
              <a:rPr lang="en-US" sz="3600" b="1" dirty="0" smtClean="0">
                <a:solidFill>
                  <a:srgbClr val="38415E"/>
                </a:solidFill>
                <a:latin typeface="Bookman Old Style" panose="02050604050505020204" pitchFamily="18" charset="0"/>
              </a:rPr>
              <a:t>america’s greatest county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38415E"/>
                </a:solidFill>
                <a:latin typeface="Bookman Old Style" panose="02050604050505020204" pitchFamily="18" charset="0"/>
              </a:rPr>
              <a:t> </a:t>
            </a:r>
            <a:endParaRPr lang="en-US" sz="2000" b="1" dirty="0">
              <a:solidFill>
                <a:srgbClr val="38415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644" y="4800727"/>
            <a:ext cx="1853701" cy="169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6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9777"/>
          <a:stretch/>
        </p:blipFill>
        <p:spPr>
          <a:xfrm rot="295689">
            <a:off x="300912" y="-2094154"/>
            <a:ext cx="2824240" cy="1793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49318"/>
          <a:stretch/>
        </p:blipFill>
        <p:spPr>
          <a:xfrm rot="21207430">
            <a:off x="1211925" y="147512"/>
            <a:ext cx="3010471" cy="1854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58" y="2482924"/>
            <a:ext cx="4265744" cy="1565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33" y="7419479"/>
            <a:ext cx="3033543" cy="1999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755">
            <a:off x="1180370" y="4849390"/>
            <a:ext cx="2864395" cy="1872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401">
            <a:off x="159328" y="2442741"/>
            <a:ext cx="2962334" cy="2221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13">
            <a:off x="5154264" y="4325709"/>
            <a:ext cx="3218591" cy="2413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2" y="7207182"/>
            <a:ext cx="2949541" cy="2212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"/>
          <a:stretch/>
        </p:blipFill>
        <p:spPr bwMode="auto">
          <a:xfrm rot="374769">
            <a:off x="5356734" y="329763"/>
            <a:ext cx="2832257" cy="18881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/>
          <a:srcRect b="49940"/>
          <a:stretch/>
        </p:blipFill>
        <p:spPr>
          <a:xfrm>
            <a:off x="3722285" y="-2256741"/>
            <a:ext cx="2036240" cy="14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9303"/>
          <a:stretch/>
        </p:blipFill>
        <p:spPr>
          <a:xfrm rot="21387717">
            <a:off x="6219446" y="4494394"/>
            <a:ext cx="2514188" cy="1621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49133"/>
          <a:stretch/>
        </p:blipFill>
        <p:spPr>
          <a:xfrm rot="581772">
            <a:off x="6420507" y="2424737"/>
            <a:ext cx="2053698" cy="1570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49492"/>
          <a:stretch/>
        </p:blipFill>
        <p:spPr>
          <a:xfrm rot="283825">
            <a:off x="3615312" y="4387445"/>
            <a:ext cx="2267484" cy="1717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49207"/>
          <a:stretch/>
        </p:blipFill>
        <p:spPr>
          <a:xfrm>
            <a:off x="6267678" y="485422"/>
            <a:ext cx="2359356" cy="1554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b="50168"/>
          <a:stretch/>
        </p:blipFill>
        <p:spPr>
          <a:xfrm rot="21277858">
            <a:off x="3110390" y="320662"/>
            <a:ext cx="2519226" cy="14311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959">
            <a:off x="3345457" y="2320374"/>
            <a:ext cx="2401801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-1607" t="-11063" r="1607" b="50178"/>
          <a:stretch/>
        </p:blipFill>
        <p:spPr>
          <a:xfrm rot="21064074">
            <a:off x="413473" y="114749"/>
            <a:ext cx="2057212" cy="1956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b="49508"/>
          <a:stretch/>
        </p:blipFill>
        <p:spPr>
          <a:xfrm>
            <a:off x="648214" y="2362267"/>
            <a:ext cx="2005758" cy="1899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350">
            <a:off x="520312" y="4509276"/>
            <a:ext cx="2519008" cy="1889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26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09" y="204021"/>
            <a:ext cx="2276219" cy="1520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/>
          <a:stretch/>
        </p:blipFill>
        <p:spPr>
          <a:xfrm>
            <a:off x="6517765" y="370092"/>
            <a:ext cx="2145890" cy="1354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t="10753" r="6300" b="7462"/>
          <a:stretch/>
        </p:blipFill>
        <p:spPr>
          <a:xfrm>
            <a:off x="402688" y="668116"/>
            <a:ext cx="2488808" cy="174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94" y="4080977"/>
            <a:ext cx="2631085" cy="1479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7407" r="3328"/>
          <a:stretch/>
        </p:blipFill>
        <p:spPr>
          <a:xfrm>
            <a:off x="1046946" y="2684585"/>
            <a:ext cx="2813540" cy="1813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459394" y="1933260"/>
            <a:ext cx="4020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School Resource Officers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Elementary Schools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Middle Schools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High Schools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Including Franklin Special School District Schools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0710" y="4935144"/>
            <a:ext cx="1233027" cy="1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9729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0504317" flipV="1">
            <a:off x="5608845" y="908086"/>
            <a:ext cx="2444900" cy="460372"/>
          </a:xfrm>
          <a:prstGeom prst="rightArrow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18345" y="2039018"/>
            <a:ext cx="2600408" cy="868774"/>
          </a:xfrm>
          <a:prstGeom prst="line">
            <a:avLst/>
          </a:prstGeom>
          <a:ln w="238125">
            <a:solidFill>
              <a:srgbClr val="0F4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603760">
            <a:off x="4218753" y="1499616"/>
            <a:ext cx="169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92.68 %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F4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2769" y="46613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Sheriff’s Office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Funding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F48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2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5512760"/>
            <a:ext cx="3004457" cy="1200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COMBATING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THE</a:t>
            </a:r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OPIOID CRISIS</a:t>
            </a:r>
            <a:endParaRPr lang="en-US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38226" y="6127423"/>
            <a:ext cx="69758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5776" y="6127423"/>
            <a:ext cx="69758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8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7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8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BE28639-C52A-4797-859D-02663585C24E}" vid="{4317301F-AE0E-4EA7-A158-10253852FF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8073</TotalTime>
  <Words>842</Words>
  <Application>Microsoft Office PowerPoint</Application>
  <PresentationFormat>On-screen Show (4:3)</PresentationFormat>
  <Paragraphs>362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49</vt:i4>
      </vt:variant>
    </vt:vector>
  </HeadingPairs>
  <TitlesOfParts>
    <vt:vector size="82" baseType="lpstr">
      <vt:lpstr>ABIGAIL</vt:lpstr>
      <vt:lpstr>Arial</vt:lpstr>
      <vt:lpstr>Bell MT</vt:lpstr>
      <vt:lpstr>Berlin Sans FB Demi</vt:lpstr>
      <vt:lpstr>Bookman Old Style</vt:lpstr>
      <vt:lpstr>Bradley Hand ITC</vt:lpstr>
      <vt:lpstr>Calibri</vt:lpstr>
      <vt:lpstr>Calibri Light</vt:lpstr>
      <vt:lpstr>Harlow Solid Italic</vt:lpstr>
      <vt:lpstr>Harrington</vt:lpstr>
      <vt:lpstr>Lucida Calligraphy</vt:lpstr>
      <vt:lpstr>Open Sans</vt:lpstr>
      <vt:lpstr>Stencil</vt:lpstr>
      <vt:lpstr>Verdana</vt:lpstr>
      <vt:lpstr>Wingdings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Juvenile Court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Location</vt:lpstr>
      <vt:lpstr>PowerPoint Presentation</vt:lpstr>
      <vt:lpstr>PowerPoint Presentation</vt:lpstr>
      <vt:lpstr>PowerPoint Presentation</vt:lpstr>
      <vt:lpstr>PowerPoint Presentation</vt:lpstr>
      <vt:lpstr>WC Election Commission Future Location - Downs Boulevard </vt:lpstr>
      <vt:lpstr>PowerPoint Presentation</vt:lpstr>
      <vt:lpstr>INVENTORY CHANGE 2010 TO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June 2018 New Home Averages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Williamson County State Of  Address</dc:title>
  <dc:creator>Talia Mays</dc:creator>
  <dc:description>© Copyright PresentationGo.com</dc:description>
  <cp:lastModifiedBy>Jamie DesJardins</cp:lastModifiedBy>
  <cp:revision>310</cp:revision>
  <cp:lastPrinted>2018-07-18T19:55:21Z</cp:lastPrinted>
  <dcterms:created xsi:type="dcterms:W3CDTF">2018-07-15T12:47:23Z</dcterms:created>
  <dcterms:modified xsi:type="dcterms:W3CDTF">2018-07-24T21:03:13Z</dcterms:modified>
</cp:coreProperties>
</file>